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6" r:id="rId4"/>
    <p:sldId id="258" r:id="rId5"/>
    <p:sldId id="261" r:id="rId6"/>
    <p:sldId id="262" r:id="rId7"/>
    <p:sldId id="259" r:id="rId8"/>
    <p:sldId id="263" r:id="rId9"/>
    <p:sldId id="264" r:id="rId10"/>
    <p:sldId id="260" r:id="rId11"/>
    <p:sldId id="269" r:id="rId12"/>
    <p:sldId id="265" r:id="rId13"/>
    <p:sldId id="270" r:id="rId14"/>
    <p:sldId id="268" r:id="rId15"/>
    <p:sldId id="271" r:id="rId16"/>
    <p:sldId id="272" r:id="rId17"/>
  </p:sldIdLst>
  <p:sldSz cx="12192000" cy="6858000"/>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BD2FB58-FAAE-49F8-A165-A8FC05BBD85F}" v="444" dt="2021-06-27T05:45:03.109"/>
  </p1510:revLst>
</p1510:revInfo>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showGuides="1">
      <p:cViewPr varScale="1">
        <p:scale>
          <a:sx n="128" d="100"/>
          <a:sy n="128" d="100"/>
        </p:scale>
        <p:origin x="456" y="176"/>
      </p:cViewPr>
      <p:guideLst>
        <p:guide orient="horz" pos="2160"/>
        <p:guide pos="3840"/>
      </p:guideLst>
    </p:cSldViewPr>
  </p:slideViewPr>
  <p:notesTextViewPr>
    <p:cViewPr>
      <p:scale>
        <a:sx n="1" d="1"/>
        <a:sy n="1" d="1"/>
      </p:scale>
      <p:origin x="0" y="0"/>
    </p:cViewPr>
  </p:notesTextViewPr>
  <p:sorterViewPr>
    <p:cViewPr>
      <p:scale>
        <a:sx n="100" d="100"/>
        <a:sy n="100" d="100"/>
      </p:scale>
      <p:origin x="0" y="-378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charts/_rels/chart1.xml.rels><?xml version="1.0" encoding="UTF-8" standalone="yes"?>
<Relationships xmlns="http://schemas.openxmlformats.org/package/2006/relationships"><Relationship Id="rId3" Type="http://schemas.openxmlformats.org/officeDocument/2006/relationships/oleObject" Target="file:////Users\Suiwo\Desktop\APEC%20FLW%20survey%20summary.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Users\Suiwo\Desktop\APEC%20FLW%20survey%20summary.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spc="100" baseline="0">
                <a:solidFill>
                  <a:schemeClr val="bg1"/>
                </a:solidFill>
                <a:effectLst>
                  <a:outerShdw blurRad="50800" dist="38100" dir="5400000" algn="t" rotWithShape="0">
                    <a:prstClr val="black">
                      <a:alpha val="40000"/>
                    </a:prstClr>
                  </a:outerShdw>
                </a:effectLst>
                <a:latin typeface="+mn-lt"/>
                <a:ea typeface="+mn-ea"/>
                <a:cs typeface="+mn-cs"/>
              </a:defRPr>
            </a:pPr>
            <a:r>
              <a:rPr lang="en-CA" dirty="0">
                <a:solidFill>
                  <a:srgbClr val="FFC000"/>
                </a:solidFill>
              </a:rPr>
              <a:t>Affected commodities</a:t>
            </a:r>
            <a:endParaRPr lang="zh-TW" dirty="0">
              <a:solidFill>
                <a:srgbClr val="FFC000"/>
              </a:solidFill>
            </a:endParaRP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bg1"/>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bar"/>
        <c:grouping val="clustered"/>
        <c:varyColors val="0"/>
        <c:ser>
          <c:idx val="0"/>
          <c:order val="0"/>
          <c:spPr>
            <a:solidFill>
              <a:schemeClr val="accent2">
                <a:lumMod val="75000"/>
              </a:schemeClr>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'2.1'!$A$11:$A$19</c:f>
              <c:strCache>
                <c:ptCount val="9"/>
                <c:pt idx="0">
                  <c:v>Cereals</c:v>
                </c:pt>
                <c:pt idx="1">
                  <c:v>Roots and tubers</c:v>
                </c:pt>
                <c:pt idx="2">
                  <c:v>Fruits and vegetables</c:v>
                </c:pt>
                <c:pt idx="3">
                  <c:v>Meat</c:v>
                </c:pt>
                <c:pt idx="4">
                  <c:v>Fish and seafood</c:v>
                </c:pt>
                <c:pt idx="5">
                  <c:v>Oilseeds and Pulses</c:v>
                </c:pt>
                <c:pt idx="6">
                  <c:v>Dairy products</c:v>
                </c:pt>
                <c:pt idx="7">
                  <c:v>Eggs</c:v>
                </c:pt>
                <c:pt idx="8">
                  <c:v>No idea</c:v>
                </c:pt>
              </c:strCache>
            </c:strRef>
          </c:cat>
          <c:val>
            <c:numRef>
              <c:f>'2.1'!$F$11:$F$19</c:f>
              <c:numCache>
                <c:formatCode>0%</c:formatCode>
                <c:ptCount val="9"/>
                <c:pt idx="0">
                  <c:v>0.11627906976744186</c:v>
                </c:pt>
                <c:pt idx="1">
                  <c:v>0.20930232558139536</c:v>
                </c:pt>
                <c:pt idx="2">
                  <c:v>0.80232558139534882</c:v>
                </c:pt>
                <c:pt idx="3">
                  <c:v>0.44186046511627908</c:v>
                </c:pt>
                <c:pt idx="4">
                  <c:v>0.45348837209302323</c:v>
                </c:pt>
                <c:pt idx="5">
                  <c:v>3.4883720930232558E-2</c:v>
                </c:pt>
                <c:pt idx="6">
                  <c:v>0.29069767441860467</c:v>
                </c:pt>
                <c:pt idx="7">
                  <c:v>0.18604651162790697</c:v>
                </c:pt>
                <c:pt idx="8">
                  <c:v>6.9767441860465115E-2</c:v>
                </c:pt>
              </c:numCache>
            </c:numRef>
          </c:val>
          <c:extLst>
            <c:ext xmlns:c16="http://schemas.microsoft.com/office/drawing/2014/chart" uri="{C3380CC4-5D6E-409C-BE32-E72D297353CC}">
              <c16:uniqueId val="{00000000-4F2D-6C45-8111-35D63B7691D3}"/>
            </c:ext>
          </c:extLst>
        </c:ser>
        <c:dLbls>
          <c:dLblPos val="outEnd"/>
          <c:showLegendKey val="0"/>
          <c:showVal val="1"/>
          <c:showCatName val="0"/>
          <c:showSerName val="0"/>
          <c:showPercent val="0"/>
          <c:showBubbleSize val="0"/>
        </c:dLbls>
        <c:gapWidth val="115"/>
        <c:overlap val="-20"/>
        <c:axId val="986973696"/>
        <c:axId val="986974784"/>
      </c:barChart>
      <c:catAx>
        <c:axId val="986973696"/>
        <c:scaling>
          <c:orientation val="maxMin"/>
        </c:scaling>
        <c:delete val="0"/>
        <c:axPos val="l"/>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1" i="0" u="none" strike="noStrike" kern="1200" baseline="0">
                <a:solidFill>
                  <a:schemeClr val="bg1"/>
                </a:solidFill>
                <a:latin typeface="+mn-lt"/>
                <a:ea typeface="+mn-ea"/>
                <a:cs typeface="+mn-cs"/>
              </a:defRPr>
            </a:pPr>
            <a:endParaRPr lang="en-US"/>
          </a:p>
        </c:txPr>
        <c:crossAx val="986974784"/>
        <c:crosses val="autoZero"/>
        <c:auto val="1"/>
        <c:lblAlgn val="ctr"/>
        <c:lblOffset val="100"/>
        <c:noMultiLvlLbl val="0"/>
      </c:catAx>
      <c:valAx>
        <c:axId val="986974784"/>
        <c:scaling>
          <c:orientation val="minMax"/>
        </c:scaling>
        <c:delete val="0"/>
        <c:axPos val="t"/>
        <c:majorGridlines>
          <c:spPr>
            <a:ln w="9525" cap="flat" cmpd="sng" algn="ctr">
              <a:solidFill>
                <a:schemeClr val="lt1">
                  <a:lumMod val="95000"/>
                  <a:alpha val="10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bg1"/>
                </a:solidFill>
                <a:latin typeface="+mn-lt"/>
                <a:ea typeface="+mn-ea"/>
                <a:cs typeface="+mn-cs"/>
              </a:defRPr>
            </a:pPr>
            <a:endParaRPr lang="en-US"/>
          </a:p>
        </c:txPr>
        <c:crossAx val="9869736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b="1">
          <a:solidFill>
            <a:schemeClr val="bg1"/>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CA" dirty="0">
                <a:solidFill>
                  <a:srgbClr val="FFC000"/>
                </a:solidFill>
              </a:rPr>
              <a:t>Infrastructure &amp; Technology</a:t>
            </a:r>
            <a:endParaRPr lang="zh-TW" dirty="0">
              <a:solidFill>
                <a:srgbClr val="FFC000"/>
              </a:solidFill>
            </a:endParaRPr>
          </a:p>
        </c:rich>
      </c:tx>
      <c:layout>
        <c:manualLayout>
          <c:xMode val="edge"/>
          <c:yMode val="edge"/>
          <c:x val="0.19889952897388521"/>
          <c:y val="1.6650117062122244E-2"/>
        </c:manualLayout>
      </c:layout>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bar"/>
        <c:grouping val="clustered"/>
        <c:varyColors val="1"/>
        <c:ser>
          <c:idx val="0"/>
          <c:order val="0"/>
          <c:invertIfNegative val="0"/>
          <c:dPt>
            <c:idx val="0"/>
            <c:invertIfNegative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1-966B-EE4F-8C0F-432A948B238D}"/>
              </c:ext>
            </c:extLst>
          </c:dPt>
          <c:dPt>
            <c:idx val="1"/>
            <c:invertIfNegative val="0"/>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3-966B-EE4F-8C0F-432A948B238D}"/>
              </c:ext>
            </c:extLst>
          </c:dPt>
          <c:dPt>
            <c:idx val="2"/>
            <c:invertIfNegative val="0"/>
            <c:bubble3D val="0"/>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5-966B-EE4F-8C0F-432A948B238D}"/>
              </c:ext>
            </c:extLst>
          </c:dPt>
          <c:dPt>
            <c:idx val="3"/>
            <c:invertIfNegative val="0"/>
            <c:bubble3D val="0"/>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7-966B-EE4F-8C0F-432A948B238D}"/>
              </c:ext>
            </c:extLst>
          </c:dPt>
          <c:dPt>
            <c:idx val="4"/>
            <c:invertIfNegative val="0"/>
            <c:bubble3D val="0"/>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9-966B-EE4F-8C0F-432A948B238D}"/>
              </c:ext>
            </c:extLst>
          </c:dPt>
          <c:dPt>
            <c:idx val="5"/>
            <c:invertIfNegative val="0"/>
            <c:bubble3D val="0"/>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B-966B-EE4F-8C0F-432A948B238D}"/>
              </c:ext>
            </c:extLst>
          </c:dPt>
          <c:dPt>
            <c:idx val="6"/>
            <c:invertIfNegative val="0"/>
            <c:bubble3D val="0"/>
            <c:spPr>
              <a:gradFill rotWithShape="1">
                <a:gsLst>
                  <a:gs pos="0">
                    <a:schemeClr val="accent1">
                      <a:lumMod val="60000"/>
                      <a:satMod val="103000"/>
                      <a:lumMod val="102000"/>
                      <a:tint val="94000"/>
                    </a:schemeClr>
                  </a:gs>
                  <a:gs pos="50000">
                    <a:schemeClr val="accent1">
                      <a:lumMod val="60000"/>
                      <a:satMod val="110000"/>
                      <a:lumMod val="100000"/>
                      <a:shade val="100000"/>
                    </a:schemeClr>
                  </a:gs>
                  <a:gs pos="100000">
                    <a:schemeClr val="accent1">
                      <a:lumMod val="60000"/>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D-966B-EE4F-8C0F-432A948B238D}"/>
              </c:ext>
            </c:extLst>
          </c:dPt>
          <c:dPt>
            <c:idx val="7"/>
            <c:invertIfNegative val="0"/>
            <c:bubble3D val="0"/>
            <c:spPr>
              <a:gradFill rotWithShape="1">
                <a:gsLst>
                  <a:gs pos="0">
                    <a:schemeClr val="accent2">
                      <a:lumMod val="60000"/>
                      <a:satMod val="103000"/>
                      <a:lumMod val="102000"/>
                      <a:tint val="94000"/>
                    </a:schemeClr>
                  </a:gs>
                  <a:gs pos="50000">
                    <a:schemeClr val="accent2">
                      <a:lumMod val="60000"/>
                      <a:satMod val="110000"/>
                      <a:lumMod val="100000"/>
                      <a:shade val="100000"/>
                    </a:schemeClr>
                  </a:gs>
                  <a:gs pos="100000">
                    <a:schemeClr val="accent2">
                      <a:lumMod val="60000"/>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F-966B-EE4F-8C0F-432A948B238D}"/>
              </c:ext>
            </c:extLst>
          </c:dPt>
          <c:dPt>
            <c:idx val="8"/>
            <c:invertIfNegative val="0"/>
            <c:bubble3D val="0"/>
            <c:spPr>
              <a:gradFill rotWithShape="1">
                <a:gsLst>
                  <a:gs pos="0">
                    <a:schemeClr val="accent3">
                      <a:lumMod val="60000"/>
                      <a:satMod val="103000"/>
                      <a:lumMod val="102000"/>
                      <a:tint val="94000"/>
                    </a:schemeClr>
                  </a:gs>
                  <a:gs pos="50000">
                    <a:schemeClr val="accent3">
                      <a:lumMod val="60000"/>
                      <a:satMod val="110000"/>
                      <a:lumMod val="100000"/>
                      <a:shade val="100000"/>
                    </a:schemeClr>
                  </a:gs>
                  <a:gs pos="100000">
                    <a:schemeClr val="accent3">
                      <a:lumMod val="60000"/>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11-966B-EE4F-8C0F-432A948B238D}"/>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'3.2'!$A$11:$A$19</c:f>
              <c:strCache>
                <c:ptCount val="9"/>
                <c:pt idx="0">
                  <c:v>Smart agriculture</c:v>
                </c:pt>
                <c:pt idx="1">
                  <c:v>Smart food supply chain</c:v>
                </c:pt>
                <c:pt idx="2">
                  <c:v>Smart waste management</c:v>
                </c:pt>
                <c:pt idx="3">
                  <c:v>Mobile application for consumer food sharing</c:v>
                </c:pt>
                <c:pt idx="4">
                  <c:v>Mobile application for food bank operations</c:v>
                </c:pt>
                <c:pt idx="5">
                  <c:v>Cold storage facilities</c:v>
                </c:pt>
                <c:pt idx="6">
                  <c:v>FLW treatment facilities</c:v>
                </c:pt>
                <c:pt idx="7">
                  <c:v>None</c:v>
                </c:pt>
                <c:pt idx="8">
                  <c:v>Others</c:v>
                </c:pt>
              </c:strCache>
            </c:strRef>
          </c:cat>
          <c:val>
            <c:numRef>
              <c:f>'3.2'!$F$11:$F$19</c:f>
              <c:numCache>
                <c:formatCode>0%</c:formatCode>
                <c:ptCount val="9"/>
                <c:pt idx="0">
                  <c:v>0.33720930232558138</c:v>
                </c:pt>
                <c:pt idx="1">
                  <c:v>0.53488372093023251</c:v>
                </c:pt>
                <c:pt idx="2">
                  <c:v>9.3023255813953487E-2</c:v>
                </c:pt>
                <c:pt idx="3">
                  <c:v>0.26744186046511625</c:v>
                </c:pt>
                <c:pt idx="4">
                  <c:v>0.11627906976744186</c:v>
                </c:pt>
                <c:pt idx="5">
                  <c:v>0.2441860465116279</c:v>
                </c:pt>
                <c:pt idx="6">
                  <c:v>0.1744186046511628</c:v>
                </c:pt>
                <c:pt idx="7">
                  <c:v>0.15116279069767441</c:v>
                </c:pt>
                <c:pt idx="8">
                  <c:v>0.10465116279069768</c:v>
                </c:pt>
              </c:numCache>
            </c:numRef>
          </c:val>
          <c:extLst>
            <c:ext xmlns:c16="http://schemas.microsoft.com/office/drawing/2014/chart" uri="{C3380CC4-5D6E-409C-BE32-E72D297353CC}">
              <c16:uniqueId val="{00000000-ED19-954C-B4F5-7198AD8DC29C}"/>
            </c:ext>
          </c:extLst>
        </c:ser>
        <c:dLbls>
          <c:showLegendKey val="0"/>
          <c:showVal val="1"/>
          <c:showCatName val="0"/>
          <c:showSerName val="0"/>
          <c:showPercent val="0"/>
          <c:showBubbleSize val="0"/>
        </c:dLbls>
        <c:gapWidth val="115"/>
        <c:overlap val="-20"/>
        <c:axId val="986985120"/>
        <c:axId val="986976960"/>
      </c:barChart>
      <c:catAx>
        <c:axId val="986985120"/>
        <c:scaling>
          <c:orientation val="maxMin"/>
        </c:scaling>
        <c:delete val="0"/>
        <c:axPos val="l"/>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1" i="0" u="none" strike="noStrike" kern="1200" baseline="0">
                <a:solidFill>
                  <a:schemeClr val="bg1"/>
                </a:solidFill>
                <a:latin typeface="+mn-lt"/>
                <a:ea typeface="+mn-ea"/>
                <a:cs typeface="+mn-cs"/>
              </a:defRPr>
            </a:pPr>
            <a:endParaRPr lang="en-US"/>
          </a:p>
        </c:txPr>
        <c:crossAx val="986976960"/>
        <c:crosses val="autoZero"/>
        <c:auto val="1"/>
        <c:lblAlgn val="ctr"/>
        <c:lblOffset val="100"/>
        <c:noMultiLvlLbl val="0"/>
      </c:catAx>
      <c:valAx>
        <c:axId val="986976960"/>
        <c:scaling>
          <c:orientation val="minMax"/>
        </c:scaling>
        <c:delete val="0"/>
        <c:axPos val="t"/>
        <c:majorGridlines>
          <c:spPr>
            <a:ln w="9525" cap="flat" cmpd="sng" algn="ctr">
              <a:solidFill>
                <a:schemeClr val="lt1">
                  <a:lumMod val="95000"/>
                  <a:alpha val="10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98698512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2">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ize="5"/>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222">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ize="5"/>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73C9B03-2A87-4E0E-BDD6-1C00566B50D1}" type="doc">
      <dgm:prSet loTypeId="urn:microsoft.com/office/officeart/2005/8/layout/funnel1" loCatId="process" qsTypeId="urn:microsoft.com/office/officeart/2005/8/quickstyle/simple1" qsCatId="simple" csTypeId="urn:microsoft.com/office/officeart/2005/8/colors/colorful1" csCatId="colorful" phldr="1"/>
      <dgm:spPr/>
      <dgm:t>
        <a:bodyPr/>
        <a:lstStyle/>
        <a:p>
          <a:endParaRPr lang="zh-TW" altLang="en-US"/>
        </a:p>
      </dgm:t>
    </dgm:pt>
    <dgm:pt modelId="{937F5A73-64BE-4D70-854D-14293A9ADFBC}">
      <dgm:prSet phldrT="[文字]" custT="1"/>
      <dgm:spPr/>
      <dgm:t>
        <a:bodyPr/>
        <a:lstStyle/>
        <a:p>
          <a:r>
            <a:rPr lang="en-US" altLang="zh-TW" sz="2000" b="1" dirty="0"/>
            <a:t>Food Security</a:t>
          </a:r>
          <a:endParaRPr lang="zh-TW" altLang="en-US" sz="2000" b="1" dirty="0"/>
        </a:p>
      </dgm:t>
    </dgm:pt>
    <dgm:pt modelId="{94F4605B-EE0F-4CD2-A983-BDB352E6A7DE}" type="parTrans" cxnId="{8A0DC5FF-4D05-49C1-9F91-6E032B03997E}">
      <dgm:prSet/>
      <dgm:spPr/>
      <dgm:t>
        <a:bodyPr/>
        <a:lstStyle/>
        <a:p>
          <a:endParaRPr lang="zh-TW" altLang="en-US" b="0"/>
        </a:p>
      </dgm:t>
    </dgm:pt>
    <dgm:pt modelId="{2D4B7086-5C69-4718-AA85-08D5F8AF5AEF}" type="sibTrans" cxnId="{8A0DC5FF-4D05-49C1-9F91-6E032B03997E}">
      <dgm:prSet/>
      <dgm:spPr/>
      <dgm:t>
        <a:bodyPr/>
        <a:lstStyle/>
        <a:p>
          <a:endParaRPr lang="zh-TW" altLang="en-US" b="0"/>
        </a:p>
      </dgm:t>
    </dgm:pt>
    <dgm:pt modelId="{80B3DF0A-12DF-4210-BF25-3F290094412C}">
      <dgm:prSet phldrT="[文字]" custT="1"/>
      <dgm:spPr/>
      <dgm:t>
        <a:bodyPr/>
        <a:lstStyle/>
        <a:p>
          <a:r>
            <a:rPr lang="en-US" altLang="zh-TW" sz="1800" b="1" dirty="0"/>
            <a:t>GHG Reduction</a:t>
          </a:r>
          <a:endParaRPr lang="zh-TW" altLang="en-US" sz="1800" b="1" dirty="0"/>
        </a:p>
      </dgm:t>
    </dgm:pt>
    <dgm:pt modelId="{874CE193-E8FB-4A82-897F-601DBAB79A6F}" type="parTrans" cxnId="{E2B64117-5AA6-4EAA-B688-1684AC98F865}">
      <dgm:prSet/>
      <dgm:spPr/>
      <dgm:t>
        <a:bodyPr/>
        <a:lstStyle/>
        <a:p>
          <a:endParaRPr lang="zh-TW" altLang="en-US" b="0"/>
        </a:p>
      </dgm:t>
    </dgm:pt>
    <dgm:pt modelId="{2DCD9DA3-346B-4863-B78A-A204C29C7951}" type="sibTrans" cxnId="{E2B64117-5AA6-4EAA-B688-1684AC98F865}">
      <dgm:prSet/>
      <dgm:spPr/>
      <dgm:t>
        <a:bodyPr/>
        <a:lstStyle/>
        <a:p>
          <a:endParaRPr lang="zh-TW" altLang="en-US" b="0"/>
        </a:p>
      </dgm:t>
    </dgm:pt>
    <dgm:pt modelId="{64FA7D08-34CF-4EA1-8967-9AE7DB1B4B6C}">
      <dgm:prSet phldrT="[文字]" custT="1"/>
      <dgm:spPr/>
      <dgm:t>
        <a:bodyPr/>
        <a:lstStyle/>
        <a:p>
          <a:r>
            <a:rPr lang="en-US" altLang="zh-TW" sz="1800" b="1" dirty="0"/>
            <a:t>Resource Conservation</a:t>
          </a:r>
          <a:endParaRPr lang="zh-TW" altLang="en-US" sz="1800" b="1" dirty="0"/>
        </a:p>
      </dgm:t>
    </dgm:pt>
    <dgm:pt modelId="{94D7F96E-4F7B-4569-86DE-DABC8B0A6E0D}" type="parTrans" cxnId="{BC802241-62B9-4169-A9F9-0DBB98D022D0}">
      <dgm:prSet/>
      <dgm:spPr/>
      <dgm:t>
        <a:bodyPr/>
        <a:lstStyle/>
        <a:p>
          <a:endParaRPr lang="zh-TW" altLang="en-US" b="0"/>
        </a:p>
      </dgm:t>
    </dgm:pt>
    <dgm:pt modelId="{71094635-15F7-435A-8B60-5B634CA1DE27}" type="sibTrans" cxnId="{BC802241-62B9-4169-A9F9-0DBB98D022D0}">
      <dgm:prSet/>
      <dgm:spPr/>
      <dgm:t>
        <a:bodyPr/>
        <a:lstStyle/>
        <a:p>
          <a:endParaRPr lang="zh-TW" altLang="en-US" b="0"/>
        </a:p>
      </dgm:t>
    </dgm:pt>
    <dgm:pt modelId="{4546DF01-4A63-45EA-AD9C-9C5B4A4848CF}">
      <dgm:prSet phldrT="[文字]" custT="1"/>
      <dgm:spPr/>
      <dgm:t>
        <a:bodyPr/>
        <a:lstStyle/>
        <a:p>
          <a:r>
            <a:rPr lang="en-US" altLang="zh-TW" sz="2800" b="1" dirty="0">
              <a:solidFill>
                <a:srgbClr val="C00000"/>
              </a:solidFill>
            </a:rPr>
            <a:t>Resilient &amp; Sustainable Food System</a:t>
          </a:r>
          <a:endParaRPr lang="zh-TW" altLang="en-US" sz="2800" b="1" dirty="0">
            <a:solidFill>
              <a:srgbClr val="C00000"/>
            </a:solidFill>
          </a:endParaRPr>
        </a:p>
      </dgm:t>
    </dgm:pt>
    <dgm:pt modelId="{7BCC0CF8-EBDF-49E8-A641-011848765027}" type="parTrans" cxnId="{B652223B-A283-49B4-B91F-16F633F4B7E0}">
      <dgm:prSet/>
      <dgm:spPr/>
      <dgm:t>
        <a:bodyPr/>
        <a:lstStyle/>
        <a:p>
          <a:endParaRPr lang="zh-TW" altLang="en-US" b="0"/>
        </a:p>
      </dgm:t>
    </dgm:pt>
    <dgm:pt modelId="{E155C8FB-5182-4F23-BD46-1ACAADA38681}" type="sibTrans" cxnId="{B652223B-A283-49B4-B91F-16F633F4B7E0}">
      <dgm:prSet/>
      <dgm:spPr/>
      <dgm:t>
        <a:bodyPr/>
        <a:lstStyle/>
        <a:p>
          <a:endParaRPr lang="zh-TW" altLang="en-US" b="0"/>
        </a:p>
      </dgm:t>
    </dgm:pt>
    <dgm:pt modelId="{B1C20CCC-BF69-4035-B733-CBE5AD9405B5}" type="pres">
      <dgm:prSet presAssocID="{973C9B03-2A87-4E0E-BDD6-1C00566B50D1}" presName="Name0" presStyleCnt="0">
        <dgm:presLayoutVars>
          <dgm:chMax val="4"/>
          <dgm:resizeHandles val="exact"/>
        </dgm:presLayoutVars>
      </dgm:prSet>
      <dgm:spPr/>
    </dgm:pt>
    <dgm:pt modelId="{5C2D6D6E-8771-468B-9148-E023A259D339}" type="pres">
      <dgm:prSet presAssocID="{973C9B03-2A87-4E0E-BDD6-1C00566B50D1}" presName="ellipse" presStyleLbl="trBgShp" presStyleIdx="0" presStyleCnt="1" custLinFactNeighborX="1122"/>
      <dgm:spPr/>
    </dgm:pt>
    <dgm:pt modelId="{DAFD8005-DCF6-4B33-BAAE-8B6347E2CC61}" type="pres">
      <dgm:prSet presAssocID="{973C9B03-2A87-4E0E-BDD6-1C00566B50D1}" presName="arrow1" presStyleLbl="fgShp" presStyleIdx="0" presStyleCnt="1" custLinFactNeighborX="5791" custLinFactNeighborY="-63340"/>
      <dgm:spPr/>
    </dgm:pt>
    <dgm:pt modelId="{D8D0C303-02D4-45F1-B084-908268569435}" type="pres">
      <dgm:prSet presAssocID="{973C9B03-2A87-4E0E-BDD6-1C00566B50D1}" presName="rectangle" presStyleLbl="revTx" presStyleIdx="0" presStyleCnt="1" custScaleX="121801" custScaleY="37013" custLinFactNeighborX="1340" custLinFactNeighborY="-35712">
        <dgm:presLayoutVars>
          <dgm:bulletEnabled val="1"/>
        </dgm:presLayoutVars>
      </dgm:prSet>
      <dgm:spPr/>
    </dgm:pt>
    <dgm:pt modelId="{5DADD966-D29F-4DC2-A0C9-50EA0168EF44}" type="pres">
      <dgm:prSet presAssocID="{80B3DF0A-12DF-4210-BF25-3F290094412C}" presName="item1" presStyleLbl="node1" presStyleIdx="0" presStyleCnt="3" custScaleX="144622">
        <dgm:presLayoutVars>
          <dgm:bulletEnabled val="1"/>
        </dgm:presLayoutVars>
      </dgm:prSet>
      <dgm:spPr/>
    </dgm:pt>
    <dgm:pt modelId="{5BA60FA4-2096-4AFF-BF25-9E72F93C15B8}" type="pres">
      <dgm:prSet presAssocID="{64FA7D08-34CF-4EA1-8967-9AE7DB1B4B6C}" presName="item2" presStyleLbl="node1" presStyleIdx="1" presStyleCnt="3" custScaleX="111208">
        <dgm:presLayoutVars>
          <dgm:bulletEnabled val="1"/>
        </dgm:presLayoutVars>
      </dgm:prSet>
      <dgm:spPr/>
    </dgm:pt>
    <dgm:pt modelId="{6A3A68E2-D31B-4826-8AC6-BCF27A162949}" type="pres">
      <dgm:prSet presAssocID="{4546DF01-4A63-45EA-AD9C-9C5B4A4848CF}" presName="item3" presStyleLbl="node1" presStyleIdx="2" presStyleCnt="3">
        <dgm:presLayoutVars>
          <dgm:bulletEnabled val="1"/>
        </dgm:presLayoutVars>
      </dgm:prSet>
      <dgm:spPr/>
    </dgm:pt>
    <dgm:pt modelId="{5859427F-174A-47B2-8420-8BA867286AB7}" type="pres">
      <dgm:prSet presAssocID="{973C9B03-2A87-4E0E-BDD6-1C00566B50D1}" presName="funnel" presStyleLbl="trAlignAcc1" presStyleIdx="0" presStyleCnt="1" custLinFactNeighborX="1003" custLinFactNeighborY="-516"/>
      <dgm:spPr/>
    </dgm:pt>
  </dgm:ptLst>
  <dgm:cxnLst>
    <dgm:cxn modelId="{1AD6C014-190D-4E2C-978F-6CB0FF644119}" type="presOf" srcId="{973C9B03-2A87-4E0E-BDD6-1C00566B50D1}" destId="{B1C20CCC-BF69-4035-B733-CBE5AD9405B5}" srcOrd="0" destOrd="0" presId="urn:microsoft.com/office/officeart/2005/8/layout/funnel1"/>
    <dgm:cxn modelId="{E2B64117-5AA6-4EAA-B688-1684AC98F865}" srcId="{973C9B03-2A87-4E0E-BDD6-1C00566B50D1}" destId="{80B3DF0A-12DF-4210-BF25-3F290094412C}" srcOrd="1" destOrd="0" parTransId="{874CE193-E8FB-4A82-897F-601DBAB79A6F}" sibTransId="{2DCD9DA3-346B-4863-B78A-A204C29C7951}"/>
    <dgm:cxn modelId="{8722CF25-42D9-4555-97E5-B7D4FE7EF4EB}" type="presOf" srcId="{4546DF01-4A63-45EA-AD9C-9C5B4A4848CF}" destId="{D8D0C303-02D4-45F1-B084-908268569435}" srcOrd="0" destOrd="0" presId="urn:microsoft.com/office/officeart/2005/8/layout/funnel1"/>
    <dgm:cxn modelId="{B652223B-A283-49B4-B91F-16F633F4B7E0}" srcId="{973C9B03-2A87-4E0E-BDD6-1C00566B50D1}" destId="{4546DF01-4A63-45EA-AD9C-9C5B4A4848CF}" srcOrd="3" destOrd="0" parTransId="{7BCC0CF8-EBDF-49E8-A641-011848765027}" sibTransId="{E155C8FB-5182-4F23-BD46-1ACAADA38681}"/>
    <dgm:cxn modelId="{BC802241-62B9-4169-A9F9-0DBB98D022D0}" srcId="{973C9B03-2A87-4E0E-BDD6-1C00566B50D1}" destId="{64FA7D08-34CF-4EA1-8967-9AE7DB1B4B6C}" srcOrd="2" destOrd="0" parTransId="{94D7F96E-4F7B-4569-86DE-DABC8B0A6E0D}" sibTransId="{71094635-15F7-435A-8B60-5B634CA1DE27}"/>
    <dgm:cxn modelId="{7316075E-A6EF-4F53-AD0C-44F73C651EC0}" type="presOf" srcId="{937F5A73-64BE-4D70-854D-14293A9ADFBC}" destId="{6A3A68E2-D31B-4826-8AC6-BCF27A162949}" srcOrd="0" destOrd="0" presId="urn:microsoft.com/office/officeart/2005/8/layout/funnel1"/>
    <dgm:cxn modelId="{DF63EA93-5106-4781-BC40-3317E91F64A0}" type="presOf" srcId="{80B3DF0A-12DF-4210-BF25-3F290094412C}" destId="{5BA60FA4-2096-4AFF-BF25-9E72F93C15B8}" srcOrd="0" destOrd="0" presId="urn:microsoft.com/office/officeart/2005/8/layout/funnel1"/>
    <dgm:cxn modelId="{C1F0BDA1-1375-4007-8755-162A5EBFC613}" type="presOf" srcId="{64FA7D08-34CF-4EA1-8967-9AE7DB1B4B6C}" destId="{5DADD966-D29F-4DC2-A0C9-50EA0168EF44}" srcOrd="0" destOrd="0" presId="urn:microsoft.com/office/officeart/2005/8/layout/funnel1"/>
    <dgm:cxn modelId="{8A0DC5FF-4D05-49C1-9F91-6E032B03997E}" srcId="{973C9B03-2A87-4E0E-BDD6-1C00566B50D1}" destId="{937F5A73-64BE-4D70-854D-14293A9ADFBC}" srcOrd="0" destOrd="0" parTransId="{94F4605B-EE0F-4CD2-A983-BDB352E6A7DE}" sibTransId="{2D4B7086-5C69-4718-AA85-08D5F8AF5AEF}"/>
    <dgm:cxn modelId="{FE449031-5E7F-481D-87BA-F3EEF94B4EA3}" type="presParOf" srcId="{B1C20CCC-BF69-4035-B733-CBE5AD9405B5}" destId="{5C2D6D6E-8771-468B-9148-E023A259D339}" srcOrd="0" destOrd="0" presId="urn:microsoft.com/office/officeart/2005/8/layout/funnel1"/>
    <dgm:cxn modelId="{FEDECF3E-64DB-4A37-BCB2-F795F91B716A}" type="presParOf" srcId="{B1C20CCC-BF69-4035-B733-CBE5AD9405B5}" destId="{DAFD8005-DCF6-4B33-BAAE-8B6347E2CC61}" srcOrd="1" destOrd="0" presId="urn:microsoft.com/office/officeart/2005/8/layout/funnel1"/>
    <dgm:cxn modelId="{324A9592-70F4-46B1-9429-F5D0907F25A4}" type="presParOf" srcId="{B1C20CCC-BF69-4035-B733-CBE5AD9405B5}" destId="{D8D0C303-02D4-45F1-B084-908268569435}" srcOrd="2" destOrd="0" presId="urn:microsoft.com/office/officeart/2005/8/layout/funnel1"/>
    <dgm:cxn modelId="{4D752B6B-8C70-4EF0-A8D6-4CEEFA928E64}" type="presParOf" srcId="{B1C20CCC-BF69-4035-B733-CBE5AD9405B5}" destId="{5DADD966-D29F-4DC2-A0C9-50EA0168EF44}" srcOrd="3" destOrd="0" presId="urn:microsoft.com/office/officeart/2005/8/layout/funnel1"/>
    <dgm:cxn modelId="{E9D9D476-0082-456B-B2D3-F4A32AAFB4E6}" type="presParOf" srcId="{B1C20CCC-BF69-4035-B733-CBE5AD9405B5}" destId="{5BA60FA4-2096-4AFF-BF25-9E72F93C15B8}" srcOrd="4" destOrd="0" presId="urn:microsoft.com/office/officeart/2005/8/layout/funnel1"/>
    <dgm:cxn modelId="{3F1AD190-447E-4E28-A8FB-19B66D4C645D}" type="presParOf" srcId="{B1C20CCC-BF69-4035-B733-CBE5AD9405B5}" destId="{6A3A68E2-D31B-4826-8AC6-BCF27A162949}" srcOrd="5" destOrd="0" presId="urn:microsoft.com/office/officeart/2005/8/layout/funnel1"/>
    <dgm:cxn modelId="{55284C41-149C-4E58-9A0A-D3AABCEA2D8C}" type="presParOf" srcId="{B1C20CCC-BF69-4035-B733-CBE5AD9405B5}" destId="{5859427F-174A-47B2-8420-8BA867286AB7}" srcOrd="6"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5C1BCAB-9C70-4BFC-A0F5-867E804569C0}" type="doc">
      <dgm:prSet loTypeId="urn:microsoft.com/office/officeart/2005/8/layout/gear1" loCatId="relationship" qsTypeId="urn:microsoft.com/office/officeart/2005/8/quickstyle/3d2" qsCatId="3D" csTypeId="urn:microsoft.com/office/officeart/2005/8/colors/accent2_1" csCatId="accent2" phldr="1"/>
      <dgm:spPr/>
      <dgm:t>
        <a:bodyPr/>
        <a:lstStyle/>
        <a:p>
          <a:endParaRPr lang="zh-TW" altLang="en-US"/>
        </a:p>
      </dgm:t>
    </dgm:pt>
    <dgm:pt modelId="{F9337FF4-1637-4B16-8159-B65132BF14FD}">
      <dgm:prSet phldrT="[文字]" custT="1"/>
      <dgm:spPr/>
      <dgm:t>
        <a:bodyPr/>
        <a:lstStyle/>
        <a:p>
          <a:pPr algn="l">
            <a:lnSpc>
              <a:spcPct val="100000"/>
            </a:lnSpc>
            <a:spcBef>
              <a:spcPts val="0"/>
            </a:spcBef>
            <a:spcAft>
              <a:spcPts val="0"/>
            </a:spcAft>
          </a:pPr>
          <a:r>
            <a:rPr lang="en-US" altLang="zh-TW" sz="1600" b="1" dirty="0">
              <a:cs typeface="Times New Roman"/>
            </a:rPr>
            <a:t>Technologies,</a:t>
          </a:r>
        </a:p>
        <a:p>
          <a:pPr algn="l">
            <a:lnSpc>
              <a:spcPct val="100000"/>
            </a:lnSpc>
            <a:spcBef>
              <a:spcPts val="0"/>
            </a:spcBef>
            <a:spcAft>
              <a:spcPts val="0"/>
            </a:spcAft>
          </a:pPr>
          <a:r>
            <a:rPr lang="en-US" altLang="zh-TW" sz="1600" b="1" dirty="0">
              <a:cs typeface="Times New Roman"/>
            </a:rPr>
            <a:t>Investment, procurement, wholesale, 3</a:t>
          </a:r>
          <a:r>
            <a:rPr lang="en-US" altLang="zh-TW" sz="1600" b="1" baseline="30000" dirty="0">
              <a:cs typeface="Times New Roman"/>
            </a:rPr>
            <a:t>rd</a:t>
          </a:r>
          <a:r>
            <a:rPr lang="en-US" altLang="zh-TW" sz="1600" b="1" dirty="0">
              <a:cs typeface="Times New Roman"/>
            </a:rPr>
            <a:t> party logistics</a:t>
          </a:r>
          <a:endParaRPr lang="zh-TW" altLang="en-US" sz="1600" b="1" dirty="0"/>
        </a:p>
      </dgm:t>
    </dgm:pt>
    <dgm:pt modelId="{4F301B7E-F2FE-4496-B330-5CC8DFDAAA2E}" type="parTrans" cxnId="{8183C5DB-8B4A-428B-A251-C8007DF764DB}">
      <dgm:prSet/>
      <dgm:spPr/>
      <dgm:t>
        <a:bodyPr/>
        <a:lstStyle/>
        <a:p>
          <a:endParaRPr lang="zh-TW" altLang="en-US" b="1"/>
        </a:p>
      </dgm:t>
    </dgm:pt>
    <dgm:pt modelId="{224A5101-1517-4BAF-8511-A23E74A04CCF}" type="sibTrans" cxnId="{8183C5DB-8B4A-428B-A251-C8007DF764DB}">
      <dgm:prSet/>
      <dgm:spPr/>
      <dgm:t>
        <a:bodyPr/>
        <a:lstStyle/>
        <a:p>
          <a:endParaRPr lang="zh-TW" altLang="en-US" b="1"/>
        </a:p>
      </dgm:t>
    </dgm:pt>
    <dgm:pt modelId="{8FADAC75-9CE5-497B-A47F-9844AB902C6B}">
      <dgm:prSet phldrT="[文字]" custT="1"/>
      <dgm:spPr/>
      <dgm:t>
        <a:bodyPr/>
        <a:lstStyle/>
        <a:p>
          <a:pPr>
            <a:lnSpc>
              <a:spcPct val="100000"/>
            </a:lnSpc>
            <a:spcAft>
              <a:spcPts val="0"/>
            </a:spcAft>
          </a:pPr>
          <a:r>
            <a:rPr lang="en-US" altLang="zh-TW" sz="1600" b="1" dirty="0"/>
            <a:t>Save time,</a:t>
          </a:r>
        </a:p>
        <a:p>
          <a:pPr>
            <a:lnSpc>
              <a:spcPct val="100000"/>
            </a:lnSpc>
            <a:spcAft>
              <a:spcPts val="0"/>
            </a:spcAft>
          </a:pPr>
          <a:r>
            <a:rPr lang="en-US" altLang="zh-TW" sz="1600" b="1" dirty="0"/>
            <a:t>Easy access,</a:t>
          </a:r>
        </a:p>
        <a:p>
          <a:pPr>
            <a:lnSpc>
              <a:spcPct val="100000"/>
            </a:lnSpc>
            <a:spcAft>
              <a:spcPts val="0"/>
            </a:spcAft>
          </a:pPr>
          <a:r>
            <a:rPr lang="en-US" altLang="zh-TW" sz="1600" b="1" dirty="0"/>
            <a:t>Food safety, Diseases</a:t>
          </a:r>
        </a:p>
      </dgm:t>
    </dgm:pt>
    <dgm:pt modelId="{27DC420C-23E2-4D90-B616-A47335AEC3A5}" type="parTrans" cxnId="{6090C043-2173-4ED1-BE09-586EECA2202B}">
      <dgm:prSet/>
      <dgm:spPr/>
      <dgm:t>
        <a:bodyPr/>
        <a:lstStyle/>
        <a:p>
          <a:endParaRPr lang="zh-TW" altLang="en-US" b="1"/>
        </a:p>
      </dgm:t>
    </dgm:pt>
    <dgm:pt modelId="{3B4DD3EC-8960-4210-B622-9EA10377613D}" type="sibTrans" cxnId="{6090C043-2173-4ED1-BE09-586EECA2202B}">
      <dgm:prSet/>
      <dgm:spPr/>
      <dgm:t>
        <a:bodyPr/>
        <a:lstStyle/>
        <a:p>
          <a:endParaRPr lang="zh-TW" altLang="en-US" b="1"/>
        </a:p>
      </dgm:t>
    </dgm:pt>
    <dgm:pt modelId="{4C306A40-4165-449B-96EB-672C7570770C}" type="pres">
      <dgm:prSet presAssocID="{B5C1BCAB-9C70-4BFC-A0F5-867E804569C0}" presName="composite" presStyleCnt="0">
        <dgm:presLayoutVars>
          <dgm:chMax val="3"/>
          <dgm:animLvl val="lvl"/>
          <dgm:resizeHandles val="exact"/>
        </dgm:presLayoutVars>
      </dgm:prSet>
      <dgm:spPr/>
    </dgm:pt>
    <dgm:pt modelId="{55620703-CBC3-413B-9371-E9BDDF187C79}" type="pres">
      <dgm:prSet presAssocID="{F9337FF4-1637-4B16-8159-B65132BF14FD}" presName="gear1" presStyleLbl="node1" presStyleIdx="0" presStyleCnt="2">
        <dgm:presLayoutVars>
          <dgm:chMax val="1"/>
          <dgm:bulletEnabled val="1"/>
        </dgm:presLayoutVars>
      </dgm:prSet>
      <dgm:spPr/>
    </dgm:pt>
    <dgm:pt modelId="{DB3C104E-AEB8-4815-8EDD-245F7CF60768}" type="pres">
      <dgm:prSet presAssocID="{F9337FF4-1637-4B16-8159-B65132BF14FD}" presName="gear1srcNode" presStyleLbl="node1" presStyleIdx="0" presStyleCnt="2"/>
      <dgm:spPr/>
    </dgm:pt>
    <dgm:pt modelId="{66DF8B93-D440-404B-8BFA-C852B9032958}" type="pres">
      <dgm:prSet presAssocID="{F9337FF4-1637-4B16-8159-B65132BF14FD}" presName="gear1dstNode" presStyleLbl="node1" presStyleIdx="0" presStyleCnt="2"/>
      <dgm:spPr/>
    </dgm:pt>
    <dgm:pt modelId="{D8FFF8B1-45B5-430F-8136-C46DF2BB8616}" type="pres">
      <dgm:prSet presAssocID="{8FADAC75-9CE5-497B-A47F-9844AB902C6B}" presName="gear2" presStyleLbl="node1" presStyleIdx="1" presStyleCnt="2" custScaleX="129640" custScaleY="122894" custLinFactNeighborX="-7098" custLinFactNeighborY="-9232">
        <dgm:presLayoutVars>
          <dgm:chMax val="1"/>
          <dgm:bulletEnabled val="1"/>
        </dgm:presLayoutVars>
      </dgm:prSet>
      <dgm:spPr/>
    </dgm:pt>
    <dgm:pt modelId="{724C4899-6563-443E-83F7-761F60A6FA5A}" type="pres">
      <dgm:prSet presAssocID="{8FADAC75-9CE5-497B-A47F-9844AB902C6B}" presName="gear2srcNode" presStyleLbl="node1" presStyleIdx="1" presStyleCnt="2"/>
      <dgm:spPr/>
    </dgm:pt>
    <dgm:pt modelId="{3D5F2C20-4ECD-4D93-AA8E-B81D6DFF13D7}" type="pres">
      <dgm:prSet presAssocID="{8FADAC75-9CE5-497B-A47F-9844AB902C6B}" presName="gear2dstNode" presStyleLbl="node1" presStyleIdx="1" presStyleCnt="2"/>
      <dgm:spPr/>
    </dgm:pt>
    <dgm:pt modelId="{2D3BA175-0DFF-4DDC-9067-C7FEF114829D}" type="pres">
      <dgm:prSet presAssocID="{224A5101-1517-4BAF-8511-A23E74A04CCF}" presName="connector1" presStyleLbl="sibTrans2D1" presStyleIdx="0" presStyleCnt="2"/>
      <dgm:spPr/>
    </dgm:pt>
    <dgm:pt modelId="{123402B7-3D2A-42ED-A4E8-68154720078E}" type="pres">
      <dgm:prSet presAssocID="{3B4DD3EC-8960-4210-B622-9EA10377613D}" presName="connector2" presStyleLbl="sibTrans2D1" presStyleIdx="1" presStyleCnt="2"/>
      <dgm:spPr/>
    </dgm:pt>
  </dgm:ptLst>
  <dgm:cxnLst>
    <dgm:cxn modelId="{A9892E15-58DB-4E93-938D-A8C7F0F6C8AB}" type="presOf" srcId="{3B4DD3EC-8960-4210-B622-9EA10377613D}" destId="{123402B7-3D2A-42ED-A4E8-68154720078E}" srcOrd="0" destOrd="0" presId="urn:microsoft.com/office/officeart/2005/8/layout/gear1"/>
    <dgm:cxn modelId="{2353811C-BAA3-4FEA-9E79-A128F82649D2}" type="presOf" srcId="{8FADAC75-9CE5-497B-A47F-9844AB902C6B}" destId="{3D5F2C20-4ECD-4D93-AA8E-B81D6DFF13D7}" srcOrd="2" destOrd="0" presId="urn:microsoft.com/office/officeart/2005/8/layout/gear1"/>
    <dgm:cxn modelId="{36D3F83E-C2DA-48B1-9F73-9544A5DDCDBE}" type="presOf" srcId="{F9337FF4-1637-4B16-8159-B65132BF14FD}" destId="{DB3C104E-AEB8-4815-8EDD-245F7CF60768}" srcOrd="1" destOrd="0" presId="urn:microsoft.com/office/officeart/2005/8/layout/gear1"/>
    <dgm:cxn modelId="{6090C043-2173-4ED1-BE09-586EECA2202B}" srcId="{B5C1BCAB-9C70-4BFC-A0F5-867E804569C0}" destId="{8FADAC75-9CE5-497B-A47F-9844AB902C6B}" srcOrd="1" destOrd="0" parTransId="{27DC420C-23E2-4D90-B616-A47335AEC3A5}" sibTransId="{3B4DD3EC-8960-4210-B622-9EA10377613D}"/>
    <dgm:cxn modelId="{4C554746-A461-4BA8-8A2D-F166E629D50B}" type="presOf" srcId="{8FADAC75-9CE5-497B-A47F-9844AB902C6B}" destId="{D8FFF8B1-45B5-430F-8136-C46DF2BB8616}" srcOrd="0" destOrd="0" presId="urn:microsoft.com/office/officeart/2005/8/layout/gear1"/>
    <dgm:cxn modelId="{04B83556-2344-4B15-B0A7-F608B680C7E3}" type="presOf" srcId="{B5C1BCAB-9C70-4BFC-A0F5-867E804569C0}" destId="{4C306A40-4165-449B-96EB-672C7570770C}" srcOrd="0" destOrd="0" presId="urn:microsoft.com/office/officeart/2005/8/layout/gear1"/>
    <dgm:cxn modelId="{7B19C96D-576B-4909-A903-232B42B096BB}" type="presOf" srcId="{F9337FF4-1637-4B16-8159-B65132BF14FD}" destId="{66DF8B93-D440-404B-8BFA-C852B9032958}" srcOrd="2" destOrd="0" presId="urn:microsoft.com/office/officeart/2005/8/layout/gear1"/>
    <dgm:cxn modelId="{867F9D8F-2A26-491E-8911-F24661E8DFBC}" type="presOf" srcId="{F9337FF4-1637-4B16-8159-B65132BF14FD}" destId="{55620703-CBC3-413B-9371-E9BDDF187C79}" srcOrd="0" destOrd="0" presId="urn:microsoft.com/office/officeart/2005/8/layout/gear1"/>
    <dgm:cxn modelId="{8183C5DB-8B4A-428B-A251-C8007DF764DB}" srcId="{B5C1BCAB-9C70-4BFC-A0F5-867E804569C0}" destId="{F9337FF4-1637-4B16-8159-B65132BF14FD}" srcOrd="0" destOrd="0" parTransId="{4F301B7E-F2FE-4496-B330-5CC8DFDAAA2E}" sibTransId="{224A5101-1517-4BAF-8511-A23E74A04CCF}"/>
    <dgm:cxn modelId="{A3B70BE1-3498-40E2-B5A9-E3404AE9495D}" type="presOf" srcId="{224A5101-1517-4BAF-8511-A23E74A04CCF}" destId="{2D3BA175-0DFF-4DDC-9067-C7FEF114829D}" srcOrd="0" destOrd="0" presId="urn:microsoft.com/office/officeart/2005/8/layout/gear1"/>
    <dgm:cxn modelId="{3A0BBFE3-230F-4AB1-83C7-241F48485256}" type="presOf" srcId="{8FADAC75-9CE5-497B-A47F-9844AB902C6B}" destId="{724C4899-6563-443E-83F7-761F60A6FA5A}" srcOrd="1" destOrd="0" presId="urn:microsoft.com/office/officeart/2005/8/layout/gear1"/>
    <dgm:cxn modelId="{3DAFB27C-3D58-4891-9086-A2FA8C295381}" type="presParOf" srcId="{4C306A40-4165-449B-96EB-672C7570770C}" destId="{55620703-CBC3-413B-9371-E9BDDF187C79}" srcOrd="0" destOrd="0" presId="urn:microsoft.com/office/officeart/2005/8/layout/gear1"/>
    <dgm:cxn modelId="{1D5949FD-2CC3-4BC4-947E-7940D081D63E}" type="presParOf" srcId="{4C306A40-4165-449B-96EB-672C7570770C}" destId="{DB3C104E-AEB8-4815-8EDD-245F7CF60768}" srcOrd="1" destOrd="0" presId="urn:microsoft.com/office/officeart/2005/8/layout/gear1"/>
    <dgm:cxn modelId="{7A7DDEF3-2E24-42EA-A32A-B1B91843693A}" type="presParOf" srcId="{4C306A40-4165-449B-96EB-672C7570770C}" destId="{66DF8B93-D440-404B-8BFA-C852B9032958}" srcOrd="2" destOrd="0" presId="urn:microsoft.com/office/officeart/2005/8/layout/gear1"/>
    <dgm:cxn modelId="{7CB923C3-98A9-4254-AB22-31D0847A661F}" type="presParOf" srcId="{4C306A40-4165-449B-96EB-672C7570770C}" destId="{D8FFF8B1-45B5-430F-8136-C46DF2BB8616}" srcOrd="3" destOrd="0" presId="urn:microsoft.com/office/officeart/2005/8/layout/gear1"/>
    <dgm:cxn modelId="{66FAFE2F-6C6F-4D0B-82A9-4E99992ADCDA}" type="presParOf" srcId="{4C306A40-4165-449B-96EB-672C7570770C}" destId="{724C4899-6563-443E-83F7-761F60A6FA5A}" srcOrd="4" destOrd="0" presId="urn:microsoft.com/office/officeart/2005/8/layout/gear1"/>
    <dgm:cxn modelId="{E408B802-DDF9-4E63-92E9-14EDA110CE37}" type="presParOf" srcId="{4C306A40-4165-449B-96EB-672C7570770C}" destId="{3D5F2C20-4ECD-4D93-AA8E-B81D6DFF13D7}" srcOrd="5" destOrd="0" presId="urn:microsoft.com/office/officeart/2005/8/layout/gear1"/>
    <dgm:cxn modelId="{E9C6E84B-FA5C-488A-8CC2-647BD9BA60D6}" type="presParOf" srcId="{4C306A40-4165-449B-96EB-672C7570770C}" destId="{2D3BA175-0DFF-4DDC-9067-C7FEF114829D}" srcOrd="6" destOrd="0" presId="urn:microsoft.com/office/officeart/2005/8/layout/gear1"/>
    <dgm:cxn modelId="{79F35569-3E12-42BD-9BC8-79DC451133DE}" type="presParOf" srcId="{4C306A40-4165-449B-96EB-672C7570770C}" destId="{123402B7-3D2A-42ED-A4E8-68154720078E}" srcOrd="7"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0FE09DE-A25B-41F3-AB8A-D029E9C5F9C7}" type="doc">
      <dgm:prSet loTypeId="urn:microsoft.com/office/officeart/2005/8/layout/arrow2" loCatId="process" qsTypeId="urn:microsoft.com/office/officeart/2005/8/quickstyle/3d2" qsCatId="3D" csTypeId="urn:microsoft.com/office/officeart/2005/8/colors/colorful2" csCatId="colorful" phldr="1"/>
      <dgm:spPr/>
    </dgm:pt>
    <dgm:pt modelId="{32996BDD-CC8C-4EC7-B7D1-5A4F90C589E2}">
      <dgm:prSet phldrT="[文字]" custT="1"/>
      <dgm:spPr/>
      <dgm:t>
        <a:bodyPr/>
        <a:lstStyle/>
        <a:p>
          <a:r>
            <a:rPr lang="en-US" altLang="zh-TW" sz="2000" b="1" dirty="0"/>
            <a:t>Supermarket revolution</a:t>
          </a:r>
          <a:endParaRPr lang="zh-TW" altLang="en-US" sz="2000" b="1" dirty="0"/>
        </a:p>
      </dgm:t>
    </dgm:pt>
    <dgm:pt modelId="{97E2760B-C01B-4B6D-B118-81ED9BCB89DE}" type="parTrans" cxnId="{6341D7E3-BC52-434E-A635-C39524A2D4A0}">
      <dgm:prSet/>
      <dgm:spPr/>
      <dgm:t>
        <a:bodyPr/>
        <a:lstStyle/>
        <a:p>
          <a:endParaRPr lang="zh-TW" altLang="en-US" sz="2000" b="1"/>
        </a:p>
      </dgm:t>
    </dgm:pt>
    <dgm:pt modelId="{EA73F670-26C0-4EBE-AE20-1D825767477D}" type="sibTrans" cxnId="{6341D7E3-BC52-434E-A635-C39524A2D4A0}">
      <dgm:prSet/>
      <dgm:spPr/>
      <dgm:t>
        <a:bodyPr/>
        <a:lstStyle/>
        <a:p>
          <a:endParaRPr lang="zh-TW" altLang="en-US" sz="2000" b="1"/>
        </a:p>
      </dgm:t>
    </dgm:pt>
    <dgm:pt modelId="{5908E11D-705E-43E5-8434-9AE5EF81C7F4}">
      <dgm:prSet phldrT="[文字]" custT="1"/>
      <dgm:spPr/>
      <dgm:t>
        <a:bodyPr/>
        <a:lstStyle/>
        <a:p>
          <a:r>
            <a:rPr lang="en-US" altLang="zh-TW" sz="2000" b="1" dirty="0"/>
            <a:t>Rise of E-commerce (B2B, B2C…)</a:t>
          </a:r>
          <a:endParaRPr lang="zh-TW" altLang="en-US" sz="2000" b="1" dirty="0"/>
        </a:p>
      </dgm:t>
    </dgm:pt>
    <dgm:pt modelId="{B11E36C4-B5CB-4D48-BA4F-8F874E55BD48}" type="parTrans" cxnId="{95A2853A-AF05-404D-BE54-69095BDC5DAB}">
      <dgm:prSet/>
      <dgm:spPr/>
      <dgm:t>
        <a:bodyPr/>
        <a:lstStyle/>
        <a:p>
          <a:endParaRPr lang="zh-TW" altLang="en-US" sz="2000" b="1"/>
        </a:p>
      </dgm:t>
    </dgm:pt>
    <dgm:pt modelId="{A0E1E2EB-9700-4B80-855C-901C01EB2E66}" type="sibTrans" cxnId="{95A2853A-AF05-404D-BE54-69095BDC5DAB}">
      <dgm:prSet/>
      <dgm:spPr/>
      <dgm:t>
        <a:bodyPr/>
        <a:lstStyle/>
        <a:p>
          <a:endParaRPr lang="zh-TW" altLang="en-US" sz="2000" b="1"/>
        </a:p>
      </dgm:t>
    </dgm:pt>
    <dgm:pt modelId="{01544523-A25E-44ED-995C-68BB6388CE0C}">
      <dgm:prSet phldrT="[文字]" custT="1"/>
      <dgm:spPr/>
      <dgm:t>
        <a:bodyPr/>
        <a:lstStyle/>
        <a:p>
          <a:r>
            <a:rPr lang="en-US" altLang="zh-TW" sz="2000" b="1" dirty="0">
              <a:solidFill>
                <a:srgbClr val="FF0000"/>
              </a:solidFill>
            </a:rPr>
            <a:t>Accelerated by SARS, COVID-19</a:t>
          </a:r>
          <a:endParaRPr lang="zh-TW" altLang="en-US" sz="2000" b="1" dirty="0">
            <a:solidFill>
              <a:srgbClr val="FF0000"/>
            </a:solidFill>
          </a:endParaRPr>
        </a:p>
      </dgm:t>
    </dgm:pt>
    <dgm:pt modelId="{1B5AC1C1-1F36-4B5E-9B2F-F7D67A5C9AD4}" type="parTrans" cxnId="{B8B6CA64-7A59-4481-9813-670C7FB6637C}">
      <dgm:prSet/>
      <dgm:spPr/>
      <dgm:t>
        <a:bodyPr/>
        <a:lstStyle/>
        <a:p>
          <a:endParaRPr lang="zh-TW" altLang="en-US" sz="2000" b="1"/>
        </a:p>
      </dgm:t>
    </dgm:pt>
    <dgm:pt modelId="{FD9F7751-0C42-42E6-9880-5816E773A1A3}" type="sibTrans" cxnId="{B8B6CA64-7A59-4481-9813-670C7FB6637C}">
      <dgm:prSet/>
      <dgm:spPr/>
      <dgm:t>
        <a:bodyPr/>
        <a:lstStyle/>
        <a:p>
          <a:endParaRPr lang="zh-TW" altLang="en-US" sz="2000" b="1"/>
        </a:p>
      </dgm:t>
    </dgm:pt>
    <dgm:pt modelId="{695B1E44-1E47-42F7-A972-E4C81BE77657}" type="pres">
      <dgm:prSet presAssocID="{70FE09DE-A25B-41F3-AB8A-D029E9C5F9C7}" presName="arrowDiagram" presStyleCnt="0">
        <dgm:presLayoutVars>
          <dgm:chMax val="5"/>
          <dgm:dir/>
          <dgm:resizeHandles val="exact"/>
        </dgm:presLayoutVars>
      </dgm:prSet>
      <dgm:spPr/>
    </dgm:pt>
    <dgm:pt modelId="{4EBE3FDE-9388-4C85-9A31-A90868C2B895}" type="pres">
      <dgm:prSet presAssocID="{70FE09DE-A25B-41F3-AB8A-D029E9C5F9C7}" presName="arrow" presStyleLbl="bgShp" presStyleIdx="0" presStyleCnt="1" custLinFactNeighborX="708" custLinFactNeighborY="-653"/>
      <dgm:spPr/>
    </dgm:pt>
    <dgm:pt modelId="{65838834-1E9E-41B8-ACAE-953E958B92F4}" type="pres">
      <dgm:prSet presAssocID="{70FE09DE-A25B-41F3-AB8A-D029E9C5F9C7}" presName="arrowDiagram3" presStyleCnt="0"/>
      <dgm:spPr/>
    </dgm:pt>
    <dgm:pt modelId="{22A34CE1-DC9B-4C1B-89E2-06A491D4870C}" type="pres">
      <dgm:prSet presAssocID="{32996BDD-CC8C-4EC7-B7D1-5A4F90C589E2}" presName="bullet3a" presStyleLbl="node1" presStyleIdx="0" presStyleCnt="3"/>
      <dgm:spPr/>
    </dgm:pt>
    <dgm:pt modelId="{8B2A3B9A-B0EF-4F68-AEC6-CDA5CCB2501E}" type="pres">
      <dgm:prSet presAssocID="{32996BDD-CC8C-4EC7-B7D1-5A4F90C589E2}" presName="textBox3a" presStyleLbl="revTx" presStyleIdx="0" presStyleCnt="3" custScaleX="138163" custLinFactNeighborX="26249" custLinFactNeighborY="12021">
        <dgm:presLayoutVars>
          <dgm:bulletEnabled val="1"/>
        </dgm:presLayoutVars>
      </dgm:prSet>
      <dgm:spPr/>
    </dgm:pt>
    <dgm:pt modelId="{E4D0CFE6-1580-43FB-893E-32549D9C9959}" type="pres">
      <dgm:prSet presAssocID="{5908E11D-705E-43E5-8434-9AE5EF81C7F4}" presName="bullet3b" presStyleLbl="node1" presStyleIdx="1" presStyleCnt="3"/>
      <dgm:spPr/>
    </dgm:pt>
    <dgm:pt modelId="{0A2E60E4-410D-483B-BEC9-DC6B86476888}" type="pres">
      <dgm:prSet presAssocID="{5908E11D-705E-43E5-8434-9AE5EF81C7F4}" presName="textBox3b" presStyleLbl="revTx" presStyleIdx="1" presStyleCnt="3">
        <dgm:presLayoutVars>
          <dgm:bulletEnabled val="1"/>
        </dgm:presLayoutVars>
      </dgm:prSet>
      <dgm:spPr/>
    </dgm:pt>
    <dgm:pt modelId="{48F9753E-50E2-4DC6-BCDD-3090ECF025C5}" type="pres">
      <dgm:prSet presAssocID="{01544523-A25E-44ED-995C-68BB6388CE0C}" presName="bullet3c" presStyleLbl="node1" presStyleIdx="2" presStyleCnt="3"/>
      <dgm:spPr/>
    </dgm:pt>
    <dgm:pt modelId="{4F12DD42-8025-467C-BEDD-967C2B6A2453}" type="pres">
      <dgm:prSet presAssocID="{01544523-A25E-44ED-995C-68BB6388CE0C}" presName="textBox3c" presStyleLbl="revTx" presStyleIdx="2" presStyleCnt="3" custScaleX="110905">
        <dgm:presLayoutVars>
          <dgm:bulletEnabled val="1"/>
        </dgm:presLayoutVars>
      </dgm:prSet>
      <dgm:spPr/>
    </dgm:pt>
  </dgm:ptLst>
  <dgm:cxnLst>
    <dgm:cxn modelId="{6A76950D-98A7-400C-B820-F1887E00AB75}" type="presOf" srcId="{32996BDD-CC8C-4EC7-B7D1-5A4F90C589E2}" destId="{8B2A3B9A-B0EF-4F68-AEC6-CDA5CCB2501E}" srcOrd="0" destOrd="0" presId="urn:microsoft.com/office/officeart/2005/8/layout/arrow2"/>
    <dgm:cxn modelId="{95A2853A-AF05-404D-BE54-69095BDC5DAB}" srcId="{70FE09DE-A25B-41F3-AB8A-D029E9C5F9C7}" destId="{5908E11D-705E-43E5-8434-9AE5EF81C7F4}" srcOrd="1" destOrd="0" parTransId="{B11E36C4-B5CB-4D48-BA4F-8F874E55BD48}" sibTransId="{A0E1E2EB-9700-4B80-855C-901C01EB2E66}"/>
    <dgm:cxn modelId="{F3FF8E58-4165-4949-B5D2-E3C43ED23197}" type="presOf" srcId="{5908E11D-705E-43E5-8434-9AE5EF81C7F4}" destId="{0A2E60E4-410D-483B-BEC9-DC6B86476888}" srcOrd="0" destOrd="0" presId="urn:microsoft.com/office/officeart/2005/8/layout/arrow2"/>
    <dgm:cxn modelId="{B8B6CA64-7A59-4481-9813-670C7FB6637C}" srcId="{70FE09DE-A25B-41F3-AB8A-D029E9C5F9C7}" destId="{01544523-A25E-44ED-995C-68BB6388CE0C}" srcOrd="2" destOrd="0" parTransId="{1B5AC1C1-1F36-4B5E-9B2F-F7D67A5C9AD4}" sibTransId="{FD9F7751-0C42-42E6-9880-5816E773A1A3}"/>
    <dgm:cxn modelId="{59AA35D1-D403-4240-A47A-438DB75FC9AD}" type="presOf" srcId="{01544523-A25E-44ED-995C-68BB6388CE0C}" destId="{4F12DD42-8025-467C-BEDD-967C2B6A2453}" srcOrd="0" destOrd="0" presId="urn:microsoft.com/office/officeart/2005/8/layout/arrow2"/>
    <dgm:cxn modelId="{6341D7E3-BC52-434E-A635-C39524A2D4A0}" srcId="{70FE09DE-A25B-41F3-AB8A-D029E9C5F9C7}" destId="{32996BDD-CC8C-4EC7-B7D1-5A4F90C589E2}" srcOrd="0" destOrd="0" parTransId="{97E2760B-C01B-4B6D-B118-81ED9BCB89DE}" sibTransId="{EA73F670-26C0-4EBE-AE20-1D825767477D}"/>
    <dgm:cxn modelId="{33ABC3FB-6327-452A-B26F-4DE03E372D59}" type="presOf" srcId="{70FE09DE-A25B-41F3-AB8A-D029E9C5F9C7}" destId="{695B1E44-1E47-42F7-A972-E4C81BE77657}" srcOrd="0" destOrd="0" presId="urn:microsoft.com/office/officeart/2005/8/layout/arrow2"/>
    <dgm:cxn modelId="{4F84BAAE-83D2-4559-B711-62A4968031B5}" type="presParOf" srcId="{695B1E44-1E47-42F7-A972-E4C81BE77657}" destId="{4EBE3FDE-9388-4C85-9A31-A90868C2B895}" srcOrd="0" destOrd="0" presId="urn:microsoft.com/office/officeart/2005/8/layout/arrow2"/>
    <dgm:cxn modelId="{5962982D-4D67-48B2-AAA9-36482B99A5EC}" type="presParOf" srcId="{695B1E44-1E47-42F7-A972-E4C81BE77657}" destId="{65838834-1E9E-41B8-ACAE-953E958B92F4}" srcOrd="1" destOrd="0" presId="urn:microsoft.com/office/officeart/2005/8/layout/arrow2"/>
    <dgm:cxn modelId="{0AFC8D52-5944-407F-A359-FF9AEFA525E2}" type="presParOf" srcId="{65838834-1E9E-41B8-ACAE-953E958B92F4}" destId="{22A34CE1-DC9B-4C1B-89E2-06A491D4870C}" srcOrd="0" destOrd="0" presId="urn:microsoft.com/office/officeart/2005/8/layout/arrow2"/>
    <dgm:cxn modelId="{08A6C397-5154-4F04-A56A-C8B0FBFF3614}" type="presParOf" srcId="{65838834-1E9E-41B8-ACAE-953E958B92F4}" destId="{8B2A3B9A-B0EF-4F68-AEC6-CDA5CCB2501E}" srcOrd="1" destOrd="0" presId="urn:microsoft.com/office/officeart/2005/8/layout/arrow2"/>
    <dgm:cxn modelId="{5E507BDF-09A8-4214-B311-C5CB36734AC8}" type="presParOf" srcId="{65838834-1E9E-41B8-ACAE-953E958B92F4}" destId="{E4D0CFE6-1580-43FB-893E-32549D9C9959}" srcOrd="2" destOrd="0" presId="urn:microsoft.com/office/officeart/2005/8/layout/arrow2"/>
    <dgm:cxn modelId="{305B2502-FCE8-4879-9CAB-45B9EC758670}" type="presParOf" srcId="{65838834-1E9E-41B8-ACAE-953E958B92F4}" destId="{0A2E60E4-410D-483B-BEC9-DC6B86476888}" srcOrd="3" destOrd="0" presId="urn:microsoft.com/office/officeart/2005/8/layout/arrow2"/>
    <dgm:cxn modelId="{3EADEB10-B625-47A9-A86E-B1D529AE02CD}" type="presParOf" srcId="{65838834-1E9E-41B8-ACAE-953E958B92F4}" destId="{48F9753E-50E2-4DC6-BCDD-3090ECF025C5}" srcOrd="4" destOrd="0" presId="urn:microsoft.com/office/officeart/2005/8/layout/arrow2"/>
    <dgm:cxn modelId="{EA1DA7E1-4A84-4FEE-B89B-971B525E5A69}" type="presParOf" srcId="{65838834-1E9E-41B8-ACAE-953E958B92F4}" destId="{4F12DD42-8025-467C-BEDD-967C2B6A2453}" srcOrd="5" destOrd="0" presId="urn:microsoft.com/office/officeart/2005/8/layout/arrow2"/>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2D6D6E-8771-468B-9148-E023A259D339}">
      <dsp:nvSpPr>
        <dsp:cNvPr id="0" name=""/>
        <dsp:cNvSpPr/>
      </dsp:nvSpPr>
      <dsp:spPr>
        <a:xfrm>
          <a:off x="1189931" y="334387"/>
          <a:ext cx="3843178" cy="1334685"/>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AFD8005-DCF6-4B33-BAAE-8B6347E2CC61}">
      <dsp:nvSpPr>
        <dsp:cNvPr id="0" name=""/>
        <dsp:cNvSpPr/>
      </dsp:nvSpPr>
      <dsp:spPr>
        <a:xfrm>
          <a:off x="2745089" y="3300653"/>
          <a:ext cx="744802" cy="476673"/>
        </a:xfrm>
        <a:prstGeom prst="down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8D0C303-02D4-45F1-B084-908268569435}">
      <dsp:nvSpPr>
        <dsp:cNvPr id="0" name=""/>
        <dsp:cNvSpPr/>
      </dsp:nvSpPr>
      <dsp:spPr>
        <a:xfrm>
          <a:off x="945041" y="3946213"/>
          <a:ext cx="4354446" cy="3308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altLang="zh-TW" sz="2800" b="1" kern="1200" dirty="0">
              <a:solidFill>
                <a:srgbClr val="C00000"/>
              </a:solidFill>
            </a:rPr>
            <a:t>Resilient &amp; Sustainable Food System</a:t>
          </a:r>
          <a:endParaRPr lang="zh-TW" altLang="en-US" sz="2800" b="1" kern="1200" dirty="0">
            <a:solidFill>
              <a:srgbClr val="C00000"/>
            </a:solidFill>
          </a:endParaRPr>
        </a:p>
      </dsp:txBody>
      <dsp:txXfrm>
        <a:off x="945041" y="3946213"/>
        <a:ext cx="4354446" cy="330808"/>
      </dsp:txXfrm>
    </dsp:sp>
    <dsp:sp modelId="{5DADD966-D29F-4DC2-A0C9-50EA0168EF44}">
      <dsp:nvSpPr>
        <dsp:cNvPr id="0" name=""/>
        <dsp:cNvSpPr/>
      </dsp:nvSpPr>
      <dsp:spPr>
        <a:xfrm>
          <a:off x="2244948" y="1772152"/>
          <a:ext cx="1938865" cy="1340643"/>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altLang="zh-TW" sz="1800" b="1" kern="1200" dirty="0"/>
            <a:t>Resource Conservation</a:t>
          </a:r>
          <a:endParaRPr lang="zh-TW" altLang="en-US" sz="1800" b="1" kern="1200" dirty="0"/>
        </a:p>
      </dsp:txBody>
      <dsp:txXfrm>
        <a:off x="2528888" y="1968485"/>
        <a:ext cx="1370985" cy="947977"/>
      </dsp:txXfrm>
    </dsp:sp>
    <dsp:sp modelId="{5BA60FA4-2096-4AFF-BF25-9E72F93C15B8}">
      <dsp:nvSpPr>
        <dsp:cNvPr id="0" name=""/>
        <dsp:cNvSpPr/>
      </dsp:nvSpPr>
      <dsp:spPr>
        <a:xfrm>
          <a:off x="1509625" y="766372"/>
          <a:ext cx="1490902" cy="1340643"/>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altLang="zh-TW" sz="1800" b="1" kern="1200" dirty="0"/>
            <a:t>GHG Reduction</a:t>
          </a:r>
          <a:endParaRPr lang="zh-TW" altLang="en-US" sz="1800" b="1" kern="1200" dirty="0"/>
        </a:p>
      </dsp:txBody>
      <dsp:txXfrm>
        <a:off x="1727963" y="962705"/>
        <a:ext cx="1054226" cy="947977"/>
      </dsp:txXfrm>
    </dsp:sp>
    <dsp:sp modelId="{6A3A68E2-D31B-4826-8AC6-BCF27A162949}">
      <dsp:nvSpPr>
        <dsp:cNvPr id="0" name=""/>
        <dsp:cNvSpPr/>
      </dsp:nvSpPr>
      <dsp:spPr>
        <a:xfrm>
          <a:off x="2955190" y="442234"/>
          <a:ext cx="1340643" cy="1340643"/>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altLang="zh-TW" sz="2000" b="1" kern="1200" dirty="0"/>
            <a:t>Food Security</a:t>
          </a:r>
          <a:endParaRPr lang="zh-TW" altLang="en-US" sz="2000" b="1" kern="1200" dirty="0"/>
        </a:p>
      </dsp:txBody>
      <dsp:txXfrm>
        <a:off x="3151523" y="638567"/>
        <a:ext cx="947977" cy="947977"/>
      </dsp:txXfrm>
    </dsp:sp>
    <dsp:sp modelId="{5859427F-174A-47B2-8420-8BA867286AB7}">
      <dsp:nvSpPr>
        <dsp:cNvPr id="0" name=""/>
        <dsp:cNvSpPr/>
      </dsp:nvSpPr>
      <dsp:spPr>
        <a:xfrm>
          <a:off x="1030747" y="153313"/>
          <a:ext cx="4170891" cy="3336713"/>
        </a:xfrm>
        <a:prstGeom prst="funnel">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620703-CBC3-413B-9371-E9BDDF187C79}">
      <dsp:nvSpPr>
        <dsp:cNvPr id="0" name=""/>
        <dsp:cNvSpPr/>
      </dsp:nvSpPr>
      <dsp:spPr>
        <a:xfrm>
          <a:off x="3483506" y="1350639"/>
          <a:ext cx="2122434" cy="2122434"/>
        </a:xfrm>
        <a:prstGeom prst="gear9">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l" defTabSz="711200">
            <a:lnSpc>
              <a:spcPct val="100000"/>
            </a:lnSpc>
            <a:spcBef>
              <a:spcPct val="0"/>
            </a:spcBef>
            <a:spcAft>
              <a:spcPts val="0"/>
            </a:spcAft>
            <a:buNone/>
          </a:pPr>
          <a:r>
            <a:rPr lang="en-US" altLang="zh-TW" sz="1600" b="1" kern="1200" dirty="0">
              <a:cs typeface="Times New Roman"/>
            </a:rPr>
            <a:t>Technologies,</a:t>
          </a:r>
        </a:p>
        <a:p>
          <a:pPr marL="0" lvl="0" indent="0" algn="l" defTabSz="711200">
            <a:lnSpc>
              <a:spcPct val="100000"/>
            </a:lnSpc>
            <a:spcBef>
              <a:spcPct val="0"/>
            </a:spcBef>
            <a:spcAft>
              <a:spcPts val="0"/>
            </a:spcAft>
            <a:buNone/>
          </a:pPr>
          <a:r>
            <a:rPr lang="en-US" altLang="zh-TW" sz="1600" b="1" kern="1200" dirty="0">
              <a:cs typeface="Times New Roman"/>
            </a:rPr>
            <a:t>Investment, procurement, wholesale, 3</a:t>
          </a:r>
          <a:r>
            <a:rPr lang="en-US" altLang="zh-TW" sz="1600" b="1" kern="1200" baseline="30000" dirty="0">
              <a:cs typeface="Times New Roman"/>
            </a:rPr>
            <a:t>rd</a:t>
          </a:r>
          <a:r>
            <a:rPr lang="en-US" altLang="zh-TW" sz="1600" b="1" kern="1200" dirty="0">
              <a:cs typeface="Times New Roman"/>
            </a:rPr>
            <a:t> party logistics</a:t>
          </a:r>
          <a:endParaRPr lang="zh-TW" altLang="en-US" sz="1600" b="1" kern="1200" dirty="0"/>
        </a:p>
      </dsp:txBody>
      <dsp:txXfrm>
        <a:off x="3910210" y="1847809"/>
        <a:ext cx="1269026" cy="1090975"/>
      </dsp:txXfrm>
    </dsp:sp>
    <dsp:sp modelId="{D8FFF8B1-45B5-430F-8136-C46DF2BB8616}">
      <dsp:nvSpPr>
        <dsp:cNvPr id="0" name=""/>
        <dsp:cNvSpPr/>
      </dsp:nvSpPr>
      <dsp:spPr>
        <a:xfrm>
          <a:off x="1910312" y="529774"/>
          <a:ext cx="2001108" cy="1896977"/>
        </a:xfrm>
        <a:prstGeom prst="gear6">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100000"/>
            </a:lnSpc>
            <a:spcBef>
              <a:spcPct val="0"/>
            </a:spcBef>
            <a:spcAft>
              <a:spcPts val="0"/>
            </a:spcAft>
            <a:buNone/>
          </a:pPr>
          <a:r>
            <a:rPr lang="en-US" altLang="zh-TW" sz="1600" b="1" kern="1200" dirty="0"/>
            <a:t>Save time,</a:t>
          </a:r>
        </a:p>
        <a:p>
          <a:pPr marL="0" lvl="0" indent="0" algn="ctr" defTabSz="711200">
            <a:lnSpc>
              <a:spcPct val="100000"/>
            </a:lnSpc>
            <a:spcBef>
              <a:spcPct val="0"/>
            </a:spcBef>
            <a:spcAft>
              <a:spcPts val="0"/>
            </a:spcAft>
            <a:buNone/>
          </a:pPr>
          <a:r>
            <a:rPr lang="en-US" altLang="zh-TW" sz="1600" b="1" kern="1200" dirty="0"/>
            <a:t>Easy access,</a:t>
          </a:r>
        </a:p>
        <a:p>
          <a:pPr marL="0" lvl="0" indent="0" algn="ctr" defTabSz="711200">
            <a:lnSpc>
              <a:spcPct val="100000"/>
            </a:lnSpc>
            <a:spcBef>
              <a:spcPct val="0"/>
            </a:spcBef>
            <a:spcAft>
              <a:spcPts val="0"/>
            </a:spcAft>
            <a:buNone/>
          </a:pPr>
          <a:r>
            <a:rPr lang="en-US" altLang="zh-TW" sz="1600" b="1" kern="1200" dirty="0"/>
            <a:t>Food safety, Diseases</a:t>
          </a:r>
        </a:p>
      </dsp:txBody>
      <dsp:txXfrm>
        <a:off x="2403018" y="1010230"/>
        <a:ext cx="1015696" cy="936065"/>
      </dsp:txXfrm>
    </dsp:sp>
    <dsp:sp modelId="{2D3BA175-0DFF-4DDC-9067-C7FEF114829D}">
      <dsp:nvSpPr>
        <dsp:cNvPr id="0" name=""/>
        <dsp:cNvSpPr/>
      </dsp:nvSpPr>
      <dsp:spPr>
        <a:xfrm>
          <a:off x="3572359" y="994084"/>
          <a:ext cx="2610593" cy="2610593"/>
        </a:xfrm>
        <a:prstGeom prst="circularArrow">
          <a:avLst>
            <a:gd name="adj1" fmla="val 4878"/>
            <a:gd name="adj2" fmla="val 312630"/>
            <a:gd name="adj3" fmla="val 3116751"/>
            <a:gd name="adj4" fmla="val 15256942"/>
            <a:gd name="adj5" fmla="val 5691"/>
          </a:avLst>
        </a:prstGeom>
        <a:solidFill>
          <a:schemeClr val="accent2">
            <a:tint val="60000"/>
            <a:hueOff val="0"/>
            <a:satOff val="0"/>
            <a:lumOff val="0"/>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123402B7-3D2A-42ED-A4E8-68154720078E}">
      <dsp:nvSpPr>
        <dsp:cNvPr id="0" name=""/>
        <dsp:cNvSpPr/>
      </dsp:nvSpPr>
      <dsp:spPr>
        <a:xfrm>
          <a:off x="1975269" y="508874"/>
          <a:ext cx="1973863" cy="1973863"/>
        </a:xfrm>
        <a:prstGeom prst="leftCircularArrow">
          <a:avLst>
            <a:gd name="adj1" fmla="val 6452"/>
            <a:gd name="adj2" fmla="val 429999"/>
            <a:gd name="adj3" fmla="val 10489124"/>
            <a:gd name="adj4" fmla="val 14837806"/>
            <a:gd name="adj5" fmla="val 7527"/>
          </a:avLst>
        </a:prstGeom>
        <a:solidFill>
          <a:schemeClr val="accent2">
            <a:tint val="60000"/>
            <a:hueOff val="0"/>
            <a:satOff val="0"/>
            <a:lumOff val="0"/>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BE3FDE-9388-4C85-9A31-A90868C2B895}">
      <dsp:nvSpPr>
        <dsp:cNvPr id="0" name=""/>
        <dsp:cNvSpPr/>
      </dsp:nvSpPr>
      <dsp:spPr>
        <a:xfrm>
          <a:off x="0" y="16541"/>
          <a:ext cx="6443465" cy="4027165"/>
        </a:xfrm>
        <a:prstGeom prst="swooshArrow">
          <a:avLst>
            <a:gd name="adj1" fmla="val 25000"/>
            <a:gd name="adj2" fmla="val 25000"/>
          </a:avLst>
        </a:prstGeom>
        <a:gradFill rotWithShape="0">
          <a:gsLst>
            <a:gs pos="0">
              <a:schemeClr val="accent2">
                <a:tint val="40000"/>
                <a:hueOff val="0"/>
                <a:satOff val="0"/>
                <a:lumOff val="0"/>
                <a:alphaOff val="0"/>
                <a:satMod val="103000"/>
                <a:lumMod val="102000"/>
                <a:tint val="94000"/>
              </a:schemeClr>
            </a:gs>
            <a:gs pos="50000">
              <a:schemeClr val="accent2">
                <a:tint val="40000"/>
                <a:hueOff val="0"/>
                <a:satOff val="0"/>
                <a:lumOff val="0"/>
                <a:alphaOff val="0"/>
                <a:satMod val="110000"/>
                <a:lumMod val="100000"/>
                <a:shade val="100000"/>
              </a:schemeClr>
            </a:gs>
            <a:gs pos="100000">
              <a:schemeClr val="accent2">
                <a:tint val="4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22A34CE1-DC9B-4C1B-89E2-06A491D4870C}">
      <dsp:nvSpPr>
        <dsp:cNvPr id="0" name=""/>
        <dsp:cNvSpPr/>
      </dsp:nvSpPr>
      <dsp:spPr>
        <a:xfrm>
          <a:off x="818320" y="2822388"/>
          <a:ext cx="167530" cy="167530"/>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8B2A3B9A-B0EF-4F68-AEC6-CDA5CCB2501E}">
      <dsp:nvSpPr>
        <dsp:cNvPr id="0" name=""/>
        <dsp:cNvSpPr/>
      </dsp:nvSpPr>
      <dsp:spPr>
        <a:xfrm>
          <a:off x="1009692" y="2948992"/>
          <a:ext cx="2074278" cy="11638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771" tIns="0" rIns="0" bIns="0" numCol="1" spcCol="1270" anchor="t" anchorCtr="0">
          <a:noAutofit/>
        </a:bodyPr>
        <a:lstStyle/>
        <a:p>
          <a:pPr marL="0" lvl="0" indent="0" algn="l" defTabSz="889000">
            <a:lnSpc>
              <a:spcPct val="90000"/>
            </a:lnSpc>
            <a:spcBef>
              <a:spcPct val="0"/>
            </a:spcBef>
            <a:spcAft>
              <a:spcPct val="35000"/>
            </a:spcAft>
            <a:buNone/>
          </a:pPr>
          <a:r>
            <a:rPr lang="en-US" altLang="zh-TW" sz="2000" b="1" kern="1200" dirty="0"/>
            <a:t>Supermarket revolution</a:t>
          </a:r>
          <a:endParaRPr lang="zh-TW" altLang="en-US" sz="2000" b="1" kern="1200" dirty="0"/>
        </a:p>
      </dsp:txBody>
      <dsp:txXfrm>
        <a:off x="1009692" y="2948992"/>
        <a:ext cx="2074278" cy="1163850"/>
      </dsp:txXfrm>
    </dsp:sp>
    <dsp:sp modelId="{E4D0CFE6-1580-43FB-893E-32549D9C9959}">
      <dsp:nvSpPr>
        <dsp:cNvPr id="0" name=""/>
        <dsp:cNvSpPr/>
      </dsp:nvSpPr>
      <dsp:spPr>
        <a:xfrm>
          <a:off x="2297095" y="1727804"/>
          <a:ext cx="302842" cy="302842"/>
        </a:xfrm>
        <a:prstGeom prst="ellipse">
          <a:avLst/>
        </a:prstGeom>
        <a:gradFill rotWithShape="0">
          <a:gsLst>
            <a:gs pos="0">
              <a:schemeClr val="accent2">
                <a:hueOff val="-727682"/>
                <a:satOff val="-41964"/>
                <a:lumOff val="4314"/>
                <a:alphaOff val="0"/>
                <a:satMod val="103000"/>
                <a:lumMod val="102000"/>
                <a:tint val="94000"/>
              </a:schemeClr>
            </a:gs>
            <a:gs pos="50000">
              <a:schemeClr val="accent2">
                <a:hueOff val="-727682"/>
                <a:satOff val="-41964"/>
                <a:lumOff val="4314"/>
                <a:alphaOff val="0"/>
                <a:satMod val="110000"/>
                <a:lumMod val="100000"/>
                <a:shade val="100000"/>
              </a:schemeClr>
            </a:gs>
            <a:gs pos="100000">
              <a:schemeClr val="accent2">
                <a:hueOff val="-727682"/>
                <a:satOff val="-41964"/>
                <a:lumOff val="4314"/>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0A2E60E4-410D-483B-BEC9-DC6B86476888}">
      <dsp:nvSpPr>
        <dsp:cNvPr id="0" name=""/>
        <dsp:cNvSpPr/>
      </dsp:nvSpPr>
      <dsp:spPr>
        <a:xfrm>
          <a:off x="2448516" y="1879226"/>
          <a:ext cx="1546431" cy="21907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0470" tIns="0" rIns="0" bIns="0" numCol="1" spcCol="1270" anchor="t" anchorCtr="0">
          <a:noAutofit/>
        </a:bodyPr>
        <a:lstStyle/>
        <a:p>
          <a:pPr marL="0" lvl="0" indent="0" algn="l" defTabSz="889000">
            <a:lnSpc>
              <a:spcPct val="90000"/>
            </a:lnSpc>
            <a:spcBef>
              <a:spcPct val="0"/>
            </a:spcBef>
            <a:spcAft>
              <a:spcPct val="35000"/>
            </a:spcAft>
            <a:buNone/>
          </a:pPr>
          <a:r>
            <a:rPr lang="en-US" altLang="zh-TW" sz="2000" b="1" kern="1200" dirty="0"/>
            <a:t>Rise of E-commerce (B2B, B2C…)</a:t>
          </a:r>
          <a:endParaRPr lang="zh-TW" altLang="en-US" sz="2000" b="1" kern="1200" dirty="0"/>
        </a:p>
      </dsp:txBody>
      <dsp:txXfrm>
        <a:off x="2448516" y="1879226"/>
        <a:ext cx="1546431" cy="2190778"/>
      </dsp:txXfrm>
    </dsp:sp>
    <dsp:sp modelId="{48F9753E-50E2-4DC6-BCDD-3090ECF025C5}">
      <dsp:nvSpPr>
        <dsp:cNvPr id="0" name=""/>
        <dsp:cNvSpPr/>
      </dsp:nvSpPr>
      <dsp:spPr>
        <a:xfrm>
          <a:off x="4075491" y="1061711"/>
          <a:ext cx="418825" cy="418825"/>
        </a:xfrm>
        <a:prstGeom prst="ellipse">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4F12DD42-8025-467C-BEDD-967C2B6A2453}">
      <dsp:nvSpPr>
        <dsp:cNvPr id="0" name=""/>
        <dsp:cNvSpPr/>
      </dsp:nvSpPr>
      <dsp:spPr>
        <a:xfrm>
          <a:off x="4200585" y="1271124"/>
          <a:ext cx="1715069" cy="2798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1927" tIns="0" rIns="0" bIns="0" numCol="1" spcCol="1270" anchor="t" anchorCtr="0">
          <a:noAutofit/>
        </a:bodyPr>
        <a:lstStyle/>
        <a:p>
          <a:pPr marL="0" lvl="0" indent="0" algn="l" defTabSz="889000">
            <a:lnSpc>
              <a:spcPct val="90000"/>
            </a:lnSpc>
            <a:spcBef>
              <a:spcPct val="0"/>
            </a:spcBef>
            <a:spcAft>
              <a:spcPct val="35000"/>
            </a:spcAft>
            <a:buNone/>
          </a:pPr>
          <a:r>
            <a:rPr lang="en-US" altLang="zh-TW" sz="2000" b="1" kern="1200" dirty="0">
              <a:solidFill>
                <a:srgbClr val="FF0000"/>
              </a:solidFill>
            </a:rPr>
            <a:t>Accelerated by SARS, COVID-19</a:t>
          </a:r>
          <a:endParaRPr lang="zh-TW" altLang="en-US" sz="2000" b="1" kern="1200" dirty="0">
            <a:solidFill>
              <a:srgbClr val="FF0000"/>
            </a:solidFill>
          </a:endParaRPr>
        </a:p>
      </dsp:txBody>
      <dsp:txXfrm>
        <a:off x="4200585" y="1271124"/>
        <a:ext cx="1715069" cy="2798880"/>
      </dsp:txXfrm>
    </dsp:sp>
  </dsp:spTree>
</dsp:drawing>
</file>

<file path=ppt/diagrams/layout1.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2.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19E0E03-DE06-4452-9DBE-150CAA87784E}"/>
              </a:ext>
            </a:extLst>
          </p:cNvPr>
          <p:cNvSpPr>
            <a:spLocks noGrp="1"/>
          </p:cNvSpPr>
          <p:nvPr>
            <p:ph type="ctrTitle"/>
          </p:nvPr>
        </p:nvSpPr>
        <p:spPr>
          <a:xfrm>
            <a:off x="1524000" y="1122363"/>
            <a:ext cx="9144000" cy="2387600"/>
          </a:xfrm>
        </p:spPr>
        <p:txBody>
          <a:bodyPr anchor="b"/>
          <a:lstStyle>
            <a:lvl1pPr algn="ctr">
              <a:defRPr sz="6000"/>
            </a:lvl1pPr>
          </a:lstStyle>
          <a:p>
            <a:r>
              <a:rPr lang="zh-TW" altLang="en-US"/>
              <a:t>按一下以編輯母片標題樣式</a:t>
            </a:r>
          </a:p>
        </p:txBody>
      </p:sp>
      <p:sp>
        <p:nvSpPr>
          <p:cNvPr id="3" name="副標題 2">
            <a:extLst>
              <a:ext uri="{FF2B5EF4-FFF2-40B4-BE49-F238E27FC236}">
                <a16:creationId xmlns:a16="http://schemas.microsoft.com/office/drawing/2014/main" id="{AE3D0E14-83BE-41C8-843D-C4DBD8FE0E8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按一下以編輯母片子標題樣式</a:t>
            </a:r>
          </a:p>
        </p:txBody>
      </p:sp>
      <p:sp>
        <p:nvSpPr>
          <p:cNvPr id="4" name="日期版面配置區 3">
            <a:extLst>
              <a:ext uri="{FF2B5EF4-FFF2-40B4-BE49-F238E27FC236}">
                <a16:creationId xmlns:a16="http://schemas.microsoft.com/office/drawing/2014/main" id="{20D0B309-9CB1-475C-916B-84C96A5DCF40}"/>
              </a:ext>
            </a:extLst>
          </p:cNvPr>
          <p:cNvSpPr>
            <a:spLocks noGrp="1"/>
          </p:cNvSpPr>
          <p:nvPr>
            <p:ph type="dt" sz="half" idx="10"/>
          </p:nvPr>
        </p:nvSpPr>
        <p:spPr/>
        <p:txBody>
          <a:bodyPr/>
          <a:lstStyle/>
          <a:p>
            <a:fld id="{6C14492E-1001-4875-BB67-888E135FA887}" type="datetimeFigureOut">
              <a:rPr lang="zh-TW" altLang="en-US" smtClean="0"/>
              <a:t>2021/7/7</a:t>
            </a:fld>
            <a:endParaRPr lang="zh-TW" altLang="en-US"/>
          </a:p>
        </p:txBody>
      </p:sp>
      <p:sp>
        <p:nvSpPr>
          <p:cNvPr id="5" name="頁尾版面配置區 4">
            <a:extLst>
              <a:ext uri="{FF2B5EF4-FFF2-40B4-BE49-F238E27FC236}">
                <a16:creationId xmlns:a16="http://schemas.microsoft.com/office/drawing/2014/main" id="{24F6A6C9-9FC1-4CDD-BE60-6CC4E2E99D6A}"/>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62D65823-D17C-4F5E-93AF-CC45D9FC4BA3}"/>
              </a:ext>
            </a:extLst>
          </p:cNvPr>
          <p:cNvSpPr>
            <a:spLocks noGrp="1"/>
          </p:cNvSpPr>
          <p:nvPr>
            <p:ph type="sldNum" sz="quarter" idx="12"/>
          </p:nvPr>
        </p:nvSpPr>
        <p:spPr/>
        <p:txBody>
          <a:bodyPr/>
          <a:lstStyle/>
          <a:p>
            <a:fld id="{303553FE-9C80-4E37-A98D-7C3920DB7BD9}" type="slidenum">
              <a:rPr lang="zh-TW" altLang="en-US" smtClean="0"/>
              <a:t>‹#›</a:t>
            </a:fld>
            <a:endParaRPr lang="zh-TW" altLang="en-US"/>
          </a:p>
        </p:txBody>
      </p:sp>
    </p:spTree>
    <p:extLst>
      <p:ext uri="{BB962C8B-B14F-4D97-AF65-F5344CB8AC3E}">
        <p14:creationId xmlns:p14="http://schemas.microsoft.com/office/powerpoint/2010/main" val="1205313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227A78D-5316-410F-99B5-C40ED0B3A30C}"/>
              </a:ext>
            </a:extLst>
          </p:cNvPr>
          <p:cNvSpPr>
            <a:spLocks noGrp="1"/>
          </p:cNvSpPr>
          <p:nvPr>
            <p:ph type="title"/>
          </p:nvPr>
        </p:nvSpPr>
        <p:spPr/>
        <p:txBody>
          <a:bodyPr/>
          <a:lstStyle/>
          <a:p>
            <a:r>
              <a:rPr lang="zh-TW" altLang="en-US"/>
              <a:t>按一下以編輯母片標題樣式</a:t>
            </a:r>
          </a:p>
        </p:txBody>
      </p:sp>
      <p:sp>
        <p:nvSpPr>
          <p:cNvPr id="3" name="直排文字版面配置區 2">
            <a:extLst>
              <a:ext uri="{FF2B5EF4-FFF2-40B4-BE49-F238E27FC236}">
                <a16:creationId xmlns:a16="http://schemas.microsoft.com/office/drawing/2014/main" id="{E3F2D27D-C085-4AB9-A5FA-4F3A11ADB4A5}"/>
              </a:ext>
            </a:extLst>
          </p:cNvPr>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9574E31C-F98F-42A6-A640-A615B849303E}"/>
              </a:ext>
            </a:extLst>
          </p:cNvPr>
          <p:cNvSpPr>
            <a:spLocks noGrp="1"/>
          </p:cNvSpPr>
          <p:nvPr>
            <p:ph type="dt" sz="half" idx="10"/>
          </p:nvPr>
        </p:nvSpPr>
        <p:spPr/>
        <p:txBody>
          <a:bodyPr/>
          <a:lstStyle/>
          <a:p>
            <a:fld id="{6C14492E-1001-4875-BB67-888E135FA887}" type="datetimeFigureOut">
              <a:rPr lang="zh-TW" altLang="en-US" smtClean="0"/>
              <a:t>2021/7/7</a:t>
            </a:fld>
            <a:endParaRPr lang="zh-TW" altLang="en-US"/>
          </a:p>
        </p:txBody>
      </p:sp>
      <p:sp>
        <p:nvSpPr>
          <p:cNvPr id="5" name="頁尾版面配置區 4">
            <a:extLst>
              <a:ext uri="{FF2B5EF4-FFF2-40B4-BE49-F238E27FC236}">
                <a16:creationId xmlns:a16="http://schemas.microsoft.com/office/drawing/2014/main" id="{B7ECACC3-7326-4B65-B64A-C223F46D5187}"/>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63C2AF0B-801D-487B-A0F5-75C03C163DE2}"/>
              </a:ext>
            </a:extLst>
          </p:cNvPr>
          <p:cNvSpPr>
            <a:spLocks noGrp="1"/>
          </p:cNvSpPr>
          <p:nvPr>
            <p:ph type="sldNum" sz="quarter" idx="12"/>
          </p:nvPr>
        </p:nvSpPr>
        <p:spPr/>
        <p:txBody>
          <a:bodyPr/>
          <a:lstStyle/>
          <a:p>
            <a:fld id="{303553FE-9C80-4E37-A98D-7C3920DB7BD9}" type="slidenum">
              <a:rPr lang="zh-TW" altLang="en-US" smtClean="0"/>
              <a:t>‹#›</a:t>
            </a:fld>
            <a:endParaRPr lang="zh-TW" altLang="en-US"/>
          </a:p>
        </p:txBody>
      </p:sp>
    </p:spTree>
    <p:extLst>
      <p:ext uri="{BB962C8B-B14F-4D97-AF65-F5344CB8AC3E}">
        <p14:creationId xmlns:p14="http://schemas.microsoft.com/office/powerpoint/2010/main" val="1619022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a:extLst>
              <a:ext uri="{FF2B5EF4-FFF2-40B4-BE49-F238E27FC236}">
                <a16:creationId xmlns:a16="http://schemas.microsoft.com/office/drawing/2014/main" id="{47A41C45-F433-4C31-BA56-C8E4C3C538B3}"/>
              </a:ext>
            </a:extLst>
          </p:cNvPr>
          <p:cNvSpPr>
            <a:spLocks noGrp="1"/>
          </p:cNvSpPr>
          <p:nvPr>
            <p:ph type="title" orient="vert"/>
          </p:nvPr>
        </p:nvSpPr>
        <p:spPr>
          <a:xfrm>
            <a:off x="8724900" y="365125"/>
            <a:ext cx="2628900" cy="5811838"/>
          </a:xfrm>
        </p:spPr>
        <p:txBody>
          <a:bodyPr vert="eaVert"/>
          <a:lstStyle/>
          <a:p>
            <a:r>
              <a:rPr lang="zh-TW" altLang="en-US"/>
              <a:t>按一下以編輯母片標題樣式</a:t>
            </a:r>
          </a:p>
        </p:txBody>
      </p:sp>
      <p:sp>
        <p:nvSpPr>
          <p:cNvPr id="3" name="直排文字版面配置區 2">
            <a:extLst>
              <a:ext uri="{FF2B5EF4-FFF2-40B4-BE49-F238E27FC236}">
                <a16:creationId xmlns:a16="http://schemas.microsoft.com/office/drawing/2014/main" id="{835409EC-8844-4A37-8EB9-48854E58CB95}"/>
              </a:ext>
            </a:extLst>
          </p:cNvPr>
          <p:cNvSpPr>
            <a:spLocks noGrp="1"/>
          </p:cNvSpPr>
          <p:nvPr>
            <p:ph type="body" orient="vert" idx="1"/>
          </p:nvPr>
        </p:nvSpPr>
        <p:spPr>
          <a:xfrm>
            <a:off x="838200" y="365125"/>
            <a:ext cx="7734300" cy="5811838"/>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E13618FE-80B0-47A0-A68A-759E2FEDCA38}"/>
              </a:ext>
            </a:extLst>
          </p:cNvPr>
          <p:cNvSpPr>
            <a:spLocks noGrp="1"/>
          </p:cNvSpPr>
          <p:nvPr>
            <p:ph type="dt" sz="half" idx="10"/>
          </p:nvPr>
        </p:nvSpPr>
        <p:spPr/>
        <p:txBody>
          <a:bodyPr/>
          <a:lstStyle/>
          <a:p>
            <a:fld id="{6C14492E-1001-4875-BB67-888E135FA887}" type="datetimeFigureOut">
              <a:rPr lang="zh-TW" altLang="en-US" smtClean="0"/>
              <a:t>2021/7/7</a:t>
            </a:fld>
            <a:endParaRPr lang="zh-TW" altLang="en-US"/>
          </a:p>
        </p:txBody>
      </p:sp>
      <p:sp>
        <p:nvSpPr>
          <p:cNvPr id="5" name="頁尾版面配置區 4">
            <a:extLst>
              <a:ext uri="{FF2B5EF4-FFF2-40B4-BE49-F238E27FC236}">
                <a16:creationId xmlns:a16="http://schemas.microsoft.com/office/drawing/2014/main" id="{8975759E-E554-489A-9563-0251F09488E5}"/>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78DEBA7E-8E97-45EE-9D5A-AA1CAD1C829B}"/>
              </a:ext>
            </a:extLst>
          </p:cNvPr>
          <p:cNvSpPr>
            <a:spLocks noGrp="1"/>
          </p:cNvSpPr>
          <p:nvPr>
            <p:ph type="sldNum" sz="quarter" idx="12"/>
          </p:nvPr>
        </p:nvSpPr>
        <p:spPr/>
        <p:txBody>
          <a:bodyPr/>
          <a:lstStyle/>
          <a:p>
            <a:fld id="{303553FE-9C80-4E37-A98D-7C3920DB7BD9}" type="slidenum">
              <a:rPr lang="zh-TW" altLang="en-US" smtClean="0"/>
              <a:t>‹#›</a:t>
            </a:fld>
            <a:endParaRPr lang="zh-TW" altLang="en-US"/>
          </a:p>
        </p:txBody>
      </p:sp>
    </p:spTree>
    <p:extLst>
      <p:ext uri="{BB962C8B-B14F-4D97-AF65-F5344CB8AC3E}">
        <p14:creationId xmlns:p14="http://schemas.microsoft.com/office/powerpoint/2010/main" val="1989813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E0185A5-B159-4F77-9C19-86BEBCAD5414}"/>
              </a:ext>
            </a:extLst>
          </p:cNvPr>
          <p:cNvSpPr>
            <a:spLocks noGrp="1"/>
          </p:cNvSpPr>
          <p:nvPr>
            <p:ph type="title"/>
          </p:nvPr>
        </p:nvSpPr>
        <p:spPr/>
        <p:txBody>
          <a:bodyPr/>
          <a:lstStyle/>
          <a:p>
            <a:r>
              <a:rPr lang="zh-TW" altLang="en-US"/>
              <a:t>按一下以編輯母片標題樣式</a:t>
            </a:r>
          </a:p>
        </p:txBody>
      </p:sp>
      <p:sp>
        <p:nvSpPr>
          <p:cNvPr id="3" name="內容版面配置區 2">
            <a:extLst>
              <a:ext uri="{FF2B5EF4-FFF2-40B4-BE49-F238E27FC236}">
                <a16:creationId xmlns:a16="http://schemas.microsoft.com/office/drawing/2014/main" id="{1389BB5E-76C6-47EE-A463-DE0D69907309}"/>
              </a:ext>
            </a:extLst>
          </p:cNvPr>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F4CA6A22-1238-4442-9482-93E8075B4A6F}"/>
              </a:ext>
            </a:extLst>
          </p:cNvPr>
          <p:cNvSpPr>
            <a:spLocks noGrp="1"/>
          </p:cNvSpPr>
          <p:nvPr>
            <p:ph type="dt" sz="half" idx="10"/>
          </p:nvPr>
        </p:nvSpPr>
        <p:spPr/>
        <p:txBody>
          <a:bodyPr/>
          <a:lstStyle/>
          <a:p>
            <a:fld id="{6C14492E-1001-4875-BB67-888E135FA887}" type="datetimeFigureOut">
              <a:rPr lang="zh-TW" altLang="en-US" smtClean="0"/>
              <a:t>2021/7/7</a:t>
            </a:fld>
            <a:endParaRPr lang="zh-TW" altLang="en-US"/>
          </a:p>
        </p:txBody>
      </p:sp>
      <p:sp>
        <p:nvSpPr>
          <p:cNvPr id="5" name="頁尾版面配置區 4">
            <a:extLst>
              <a:ext uri="{FF2B5EF4-FFF2-40B4-BE49-F238E27FC236}">
                <a16:creationId xmlns:a16="http://schemas.microsoft.com/office/drawing/2014/main" id="{39EB3046-C8A6-4DD8-A9AA-1977799350BA}"/>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E1DFDC93-C252-4A41-842F-3E6352C4CA1A}"/>
              </a:ext>
            </a:extLst>
          </p:cNvPr>
          <p:cNvSpPr>
            <a:spLocks noGrp="1"/>
          </p:cNvSpPr>
          <p:nvPr>
            <p:ph type="sldNum" sz="quarter" idx="12"/>
          </p:nvPr>
        </p:nvSpPr>
        <p:spPr/>
        <p:txBody>
          <a:bodyPr/>
          <a:lstStyle/>
          <a:p>
            <a:fld id="{303553FE-9C80-4E37-A98D-7C3920DB7BD9}" type="slidenum">
              <a:rPr lang="zh-TW" altLang="en-US" smtClean="0"/>
              <a:t>‹#›</a:t>
            </a:fld>
            <a:endParaRPr lang="zh-TW" altLang="en-US"/>
          </a:p>
        </p:txBody>
      </p:sp>
    </p:spTree>
    <p:extLst>
      <p:ext uri="{BB962C8B-B14F-4D97-AF65-F5344CB8AC3E}">
        <p14:creationId xmlns:p14="http://schemas.microsoft.com/office/powerpoint/2010/main" val="30337285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9AE49B4-850C-4133-AEDA-ABBFFDF7FAD1}"/>
              </a:ext>
            </a:extLst>
          </p:cNvPr>
          <p:cNvSpPr>
            <a:spLocks noGrp="1"/>
          </p:cNvSpPr>
          <p:nvPr>
            <p:ph type="title"/>
          </p:nvPr>
        </p:nvSpPr>
        <p:spPr>
          <a:xfrm>
            <a:off x="831850" y="1709738"/>
            <a:ext cx="10515600" cy="2852737"/>
          </a:xfrm>
        </p:spPr>
        <p:txBody>
          <a:bodyPr anchor="b"/>
          <a:lstStyle>
            <a:lvl1pPr>
              <a:defRPr sz="6000"/>
            </a:lvl1pPr>
          </a:lstStyle>
          <a:p>
            <a:r>
              <a:rPr lang="zh-TW" altLang="en-US"/>
              <a:t>按一下以編輯母片標題樣式</a:t>
            </a:r>
          </a:p>
        </p:txBody>
      </p:sp>
      <p:sp>
        <p:nvSpPr>
          <p:cNvPr id="3" name="文字版面配置區 2">
            <a:extLst>
              <a:ext uri="{FF2B5EF4-FFF2-40B4-BE49-F238E27FC236}">
                <a16:creationId xmlns:a16="http://schemas.microsoft.com/office/drawing/2014/main" id="{F51AD67F-9D83-4274-A7B6-AE40BA6F797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按一下以編輯母片文字樣式</a:t>
            </a:r>
          </a:p>
        </p:txBody>
      </p:sp>
      <p:sp>
        <p:nvSpPr>
          <p:cNvPr id="4" name="日期版面配置區 3">
            <a:extLst>
              <a:ext uri="{FF2B5EF4-FFF2-40B4-BE49-F238E27FC236}">
                <a16:creationId xmlns:a16="http://schemas.microsoft.com/office/drawing/2014/main" id="{A1AF3F17-BBD8-4B32-8EAE-08F4672F06D9}"/>
              </a:ext>
            </a:extLst>
          </p:cNvPr>
          <p:cNvSpPr>
            <a:spLocks noGrp="1"/>
          </p:cNvSpPr>
          <p:nvPr>
            <p:ph type="dt" sz="half" idx="10"/>
          </p:nvPr>
        </p:nvSpPr>
        <p:spPr/>
        <p:txBody>
          <a:bodyPr/>
          <a:lstStyle/>
          <a:p>
            <a:fld id="{6C14492E-1001-4875-BB67-888E135FA887}" type="datetimeFigureOut">
              <a:rPr lang="zh-TW" altLang="en-US" smtClean="0"/>
              <a:t>2021/7/7</a:t>
            </a:fld>
            <a:endParaRPr lang="zh-TW" altLang="en-US"/>
          </a:p>
        </p:txBody>
      </p:sp>
      <p:sp>
        <p:nvSpPr>
          <p:cNvPr id="5" name="頁尾版面配置區 4">
            <a:extLst>
              <a:ext uri="{FF2B5EF4-FFF2-40B4-BE49-F238E27FC236}">
                <a16:creationId xmlns:a16="http://schemas.microsoft.com/office/drawing/2014/main" id="{87CDA98C-9001-4309-8E91-39D8E70A525D}"/>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D5A2C49A-58EB-4FA6-9C6F-5B9DD839F39C}"/>
              </a:ext>
            </a:extLst>
          </p:cNvPr>
          <p:cNvSpPr>
            <a:spLocks noGrp="1"/>
          </p:cNvSpPr>
          <p:nvPr>
            <p:ph type="sldNum" sz="quarter" idx="12"/>
          </p:nvPr>
        </p:nvSpPr>
        <p:spPr/>
        <p:txBody>
          <a:bodyPr/>
          <a:lstStyle/>
          <a:p>
            <a:fld id="{303553FE-9C80-4E37-A98D-7C3920DB7BD9}" type="slidenum">
              <a:rPr lang="zh-TW" altLang="en-US" smtClean="0"/>
              <a:t>‹#›</a:t>
            </a:fld>
            <a:endParaRPr lang="zh-TW" altLang="en-US"/>
          </a:p>
        </p:txBody>
      </p:sp>
    </p:spTree>
    <p:extLst>
      <p:ext uri="{BB962C8B-B14F-4D97-AF65-F5344CB8AC3E}">
        <p14:creationId xmlns:p14="http://schemas.microsoft.com/office/powerpoint/2010/main" val="1555352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B76E1E9-4814-4E1A-92F6-B0F8CDC33C0C}"/>
              </a:ext>
            </a:extLst>
          </p:cNvPr>
          <p:cNvSpPr>
            <a:spLocks noGrp="1"/>
          </p:cNvSpPr>
          <p:nvPr>
            <p:ph type="title"/>
          </p:nvPr>
        </p:nvSpPr>
        <p:spPr/>
        <p:txBody>
          <a:bodyPr/>
          <a:lstStyle/>
          <a:p>
            <a:r>
              <a:rPr lang="zh-TW" altLang="en-US"/>
              <a:t>按一下以編輯母片標題樣式</a:t>
            </a:r>
          </a:p>
        </p:txBody>
      </p:sp>
      <p:sp>
        <p:nvSpPr>
          <p:cNvPr id="3" name="內容版面配置區 2">
            <a:extLst>
              <a:ext uri="{FF2B5EF4-FFF2-40B4-BE49-F238E27FC236}">
                <a16:creationId xmlns:a16="http://schemas.microsoft.com/office/drawing/2014/main" id="{01FB8BD5-482C-4DF1-B318-37AE9C3640A3}"/>
              </a:ext>
            </a:extLst>
          </p:cNvPr>
          <p:cNvSpPr>
            <a:spLocks noGrp="1"/>
          </p:cNvSpPr>
          <p:nvPr>
            <p:ph sz="half" idx="1"/>
          </p:nvPr>
        </p:nvSpPr>
        <p:spPr>
          <a:xfrm>
            <a:off x="838200" y="1825625"/>
            <a:ext cx="51816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a:extLst>
              <a:ext uri="{FF2B5EF4-FFF2-40B4-BE49-F238E27FC236}">
                <a16:creationId xmlns:a16="http://schemas.microsoft.com/office/drawing/2014/main" id="{E96955B0-80CB-412F-AFC1-40DFCF1CAE57}"/>
              </a:ext>
            </a:extLst>
          </p:cNvPr>
          <p:cNvSpPr>
            <a:spLocks noGrp="1"/>
          </p:cNvSpPr>
          <p:nvPr>
            <p:ph sz="half" idx="2"/>
          </p:nvPr>
        </p:nvSpPr>
        <p:spPr>
          <a:xfrm>
            <a:off x="6172200" y="1825625"/>
            <a:ext cx="51816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a:extLst>
              <a:ext uri="{FF2B5EF4-FFF2-40B4-BE49-F238E27FC236}">
                <a16:creationId xmlns:a16="http://schemas.microsoft.com/office/drawing/2014/main" id="{1BF25F37-2DD7-4A65-962C-E45CBD6C9199}"/>
              </a:ext>
            </a:extLst>
          </p:cNvPr>
          <p:cNvSpPr>
            <a:spLocks noGrp="1"/>
          </p:cNvSpPr>
          <p:nvPr>
            <p:ph type="dt" sz="half" idx="10"/>
          </p:nvPr>
        </p:nvSpPr>
        <p:spPr/>
        <p:txBody>
          <a:bodyPr/>
          <a:lstStyle/>
          <a:p>
            <a:fld id="{6C14492E-1001-4875-BB67-888E135FA887}" type="datetimeFigureOut">
              <a:rPr lang="zh-TW" altLang="en-US" smtClean="0"/>
              <a:t>2021/7/7</a:t>
            </a:fld>
            <a:endParaRPr lang="zh-TW" altLang="en-US"/>
          </a:p>
        </p:txBody>
      </p:sp>
      <p:sp>
        <p:nvSpPr>
          <p:cNvPr id="6" name="頁尾版面配置區 5">
            <a:extLst>
              <a:ext uri="{FF2B5EF4-FFF2-40B4-BE49-F238E27FC236}">
                <a16:creationId xmlns:a16="http://schemas.microsoft.com/office/drawing/2014/main" id="{A59ADD88-E0A5-4E3F-87F7-B0A29E72991C}"/>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DF9382FA-9409-40D0-82C7-0F9A3EA9D1B4}"/>
              </a:ext>
            </a:extLst>
          </p:cNvPr>
          <p:cNvSpPr>
            <a:spLocks noGrp="1"/>
          </p:cNvSpPr>
          <p:nvPr>
            <p:ph type="sldNum" sz="quarter" idx="12"/>
          </p:nvPr>
        </p:nvSpPr>
        <p:spPr/>
        <p:txBody>
          <a:bodyPr/>
          <a:lstStyle/>
          <a:p>
            <a:fld id="{303553FE-9C80-4E37-A98D-7C3920DB7BD9}" type="slidenum">
              <a:rPr lang="zh-TW" altLang="en-US" smtClean="0"/>
              <a:t>‹#›</a:t>
            </a:fld>
            <a:endParaRPr lang="zh-TW" altLang="en-US"/>
          </a:p>
        </p:txBody>
      </p:sp>
    </p:spTree>
    <p:extLst>
      <p:ext uri="{BB962C8B-B14F-4D97-AF65-F5344CB8AC3E}">
        <p14:creationId xmlns:p14="http://schemas.microsoft.com/office/powerpoint/2010/main" val="12009456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67E3C75-2B90-40D9-A456-CA33E14419FD}"/>
              </a:ext>
            </a:extLst>
          </p:cNvPr>
          <p:cNvSpPr>
            <a:spLocks noGrp="1"/>
          </p:cNvSpPr>
          <p:nvPr>
            <p:ph type="title"/>
          </p:nvPr>
        </p:nvSpPr>
        <p:spPr>
          <a:xfrm>
            <a:off x="839788" y="365125"/>
            <a:ext cx="10515600" cy="1325563"/>
          </a:xfrm>
        </p:spPr>
        <p:txBody>
          <a:bodyPr/>
          <a:lstStyle/>
          <a:p>
            <a:r>
              <a:rPr lang="zh-TW" altLang="en-US"/>
              <a:t>按一下以編輯母片標題樣式</a:t>
            </a:r>
          </a:p>
        </p:txBody>
      </p:sp>
      <p:sp>
        <p:nvSpPr>
          <p:cNvPr id="3" name="文字版面配置區 2">
            <a:extLst>
              <a:ext uri="{FF2B5EF4-FFF2-40B4-BE49-F238E27FC236}">
                <a16:creationId xmlns:a16="http://schemas.microsoft.com/office/drawing/2014/main" id="{F8818CE5-ECC3-4807-9102-DAB45E6BFEE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a:extLst>
              <a:ext uri="{FF2B5EF4-FFF2-40B4-BE49-F238E27FC236}">
                <a16:creationId xmlns:a16="http://schemas.microsoft.com/office/drawing/2014/main" id="{1D0CEA1F-3AAE-4D9D-8345-9FC39E686A3B}"/>
              </a:ext>
            </a:extLst>
          </p:cNvPr>
          <p:cNvSpPr>
            <a:spLocks noGrp="1"/>
          </p:cNvSpPr>
          <p:nvPr>
            <p:ph sz="half" idx="2"/>
          </p:nvPr>
        </p:nvSpPr>
        <p:spPr>
          <a:xfrm>
            <a:off x="839788" y="2505075"/>
            <a:ext cx="5157787"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a:extLst>
              <a:ext uri="{FF2B5EF4-FFF2-40B4-BE49-F238E27FC236}">
                <a16:creationId xmlns:a16="http://schemas.microsoft.com/office/drawing/2014/main" id="{E2AAD318-68EE-4A17-B6E6-A760D97BA42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a:extLst>
              <a:ext uri="{FF2B5EF4-FFF2-40B4-BE49-F238E27FC236}">
                <a16:creationId xmlns:a16="http://schemas.microsoft.com/office/drawing/2014/main" id="{AD8E507B-4243-42FA-B4D5-1812D5A1DD81}"/>
              </a:ext>
            </a:extLst>
          </p:cNvPr>
          <p:cNvSpPr>
            <a:spLocks noGrp="1"/>
          </p:cNvSpPr>
          <p:nvPr>
            <p:ph sz="quarter" idx="4"/>
          </p:nvPr>
        </p:nvSpPr>
        <p:spPr>
          <a:xfrm>
            <a:off x="6172200" y="2505075"/>
            <a:ext cx="5183188"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a:extLst>
              <a:ext uri="{FF2B5EF4-FFF2-40B4-BE49-F238E27FC236}">
                <a16:creationId xmlns:a16="http://schemas.microsoft.com/office/drawing/2014/main" id="{15CD6AB0-4DAD-4374-979F-16D0E4474C0E}"/>
              </a:ext>
            </a:extLst>
          </p:cNvPr>
          <p:cNvSpPr>
            <a:spLocks noGrp="1"/>
          </p:cNvSpPr>
          <p:nvPr>
            <p:ph type="dt" sz="half" idx="10"/>
          </p:nvPr>
        </p:nvSpPr>
        <p:spPr/>
        <p:txBody>
          <a:bodyPr/>
          <a:lstStyle/>
          <a:p>
            <a:fld id="{6C14492E-1001-4875-BB67-888E135FA887}" type="datetimeFigureOut">
              <a:rPr lang="zh-TW" altLang="en-US" smtClean="0"/>
              <a:t>2021/7/7</a:t>
            </a:fld>
            <a:endParaRPr lang="zh-TW" altLang="en-US"/>
          </a:p>
        </p:txBody>
      </p:sp>
      <p:sp>
        <p:nvSpPr>
          <p:cNvPr id="8" name="頁尾版面配置區 7">
            <a:extLst>
              <a:ext uri="{FF2B5EF4-FFF2-40B4-BE49-F238E27FC236}">
                <a16:creationId xmlns:a16="http://schemas.microsoft.com/office/drawing/2014/main" id="{F71B5FA2-1E52-45B2-A1EB-AECA3DD03BA7}"/>
              </a:ext>
            </a:extLst>
          </p:cNvPr>
          <p:cNvSpPr>
            <a:spLocks noGrp="1"/>
          </p:cNvSpPr>
          <p:nvPr>
            <p:ph type="ftr" sz="quarter" idx="11"/>
          </p:nvPr>
        </p:nvSpPr>
        <p:spPr/>
        <p:txBody>
          <a:bodyPr/>
          <a:lstStyle/>
          <a:p>
            <a:endParaRPr lang="zh-TW" altLang="en-US"/>
          </a:p>
        </p:txBody>
      </p:sp>
      <p:sp>
        <p:nvSpPr>
          <p:cNvPr id="9" name="投影片編號版面配置區 8">
            <a:extLst>
              <a:ext uri="{FF2B5EF4-FFF2-40B4-BE49-F238E27FC236}">
                <a16:creationId xmlns:a16="http://schemas.microsoft.com/office/drawing/2014/main" id="{0D3D5A30-6C0A-4CB3-9A31-A6741EE431F6}"/>
              </a:ext>
            </a:extLst>
          </p:cNvPr>
          <p:cNvSpPr>
            <a:spLocks noGrp="1"/>
          </p:cNvSpPr>
          <p:nvPr>
            <p:ph type="sldNum" sz="quarter" idx="12"/>
          </p:nvPr>
        </p:nvSpPr>
        <p:spPr/>
        <p:txBody>
          <a:bodyPr/>
          <a:lstStyle/>
          <a:p>
            <a:fld id="{303553FE-9C80-4E37-A98D-7C3920DB7BD9}" type="slidenum">
              <a:rPr lang="zh-TW" altLang="en-US" smtClean="0"/>
              <a:t>‹#›</a:t>
            </a:fld>
            <a:endParaRPr lang="zh-TW" altLang="en-US"/>
          </a:p>
        </p:txBody>
      </p:sp>
    </p:spTree>
    <p:extLst>
      <p:ext uri="{BB962C8B-B14F-4D97-AF65-F5344CB8AC3E}">
        <p14:creationId xmlns:p14="http://schemas.microsoft.com/office/powerpoint/2010/main" val="38300016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03838AB-0F77-490E-8BB7-C88F9750D788}"/>
              </a:ext>
            </a:extLst>
          </p:cNvPr>
          <p:cNvSpPr>
            <a:spLocks noGrp="1"/>
          </p:cNvSpPr>
          <p:nvPr>
            <p:ph type="title"/>
          </p:nvPr>
        </p:nvSpPr>
        <p:spPr/>
        <p:txBody>
          <a:bodyPr/>
          <a:lstStyle/>
          <a:p>
            <a:r>
              <a:rPr lang="zh-TW" altLang="en-US"/>
              <a:t>按一下以編輯母片標題樣式</a:t>
            </a:r>
          </a:p>
        </p:txBody>
      </p:sp>
      <p:sp>
        <p:nvSpPr>
          <p:cNvPr id="3" name="日期版面配置區 2">
            <a:extLst>
              <a:ext uri="{FF2B5EF4-FFF2-40B4-BE49-F238E27FC236}">
                <a16:creationId xmlns:a16="http://schemas.microsoft.com/office/drawing/2014/main" id="{E55CAA64-CB2B-47A9-9CC6-E9A72C0DBA18}"/>
              </a:ext>
            </a:extLst>
          </p:cNvPr>
          <p:cNvSpPr>
            <a:spLocks noGrp="1"/>
          </p:cNvSpPr>
          <p:nvPr>
            <p:ph type="dt" sz="half" idx="10"/>
          </p:nvPr>
        </p:nvSpPr>
        <p:spPr/>
        <p:txBody>
          <a:bodyPr/>
          <a:lstStyle/>
          <a:p>
            <a:fld id="{6C14492E-1001-4875-BB67-888E135FA887}" type="datetimeFigureOut">
              <a:rPr lang="zh-TW" altLang="en-US" smtClean="0"/>
              <a:t>2021/7/7</a:t>
            </a:fld>
            <a:endParaRPr lang="zh-TW" altLang="en-US"/>
          </a:p>
        </p:txBody>
      </p:sp>
      <p:sp>
        <p:nvSpPr>
          <p:cNvPr id="4" name="頁尾版面配置區 3">
            <a:extLst>
              <a:ext uri="{FF2B5EF4-FFF2-40B4-BE49-F238E27FC236}">
                <a16:creationId xmlns:a16="http://schemas.microsoft.com/office/drawing/2014/main" id="{1BC4B2A6-1C1C-4932-99FB-F12B5FF55B84}"/>
              </a:ext>
            </a:extLst>
          </p:cNvPr>
          <p:cNvSpPr>
            <a:spLocks noGrp="1"/>
          </p:cNvSpPr>
          <p:nvPr>
            <p:ph type="ftr" sz="quarter" idx="11"/>
          </p:nvPr>
        </p:nvSpPr>
        <p:spPr/>
        <p:txBody>
          <a:bodyPr/>
          <a:lstStyle/>
          <a:p>
            <a:endParaRPr lang="zh-TW" altLang="en-US"/>
          </a:p>
        </p:txBody>
      </p:sp>
      <p:sp>
        <p:nvSpPr>
          <p:cNvPr id="5" name="投影片編號版面配置區 4">
            <a:extLst>
              <a:ext uri="{FF2B5EF4-FFF2-40B4-BE49-F238E27FC236}">
                <a16:creationId xmlns:a16="http://schemas.microsoft.com/office/drawing/2014/main" id="{D8DE0F00-A130-4CB3-9A1D-682AFD9945E3}"/>
              </a:ext>
            </a:extLst>
          </p:cNvPr>
          <p:cNvSpPr>
            <a:spLocks noGrp="1"/>
          </p:cNvSpPr>
          <p:nvPr>
            <p:ph type="sldNum" sz="quarter" idx="12"/>
          </p:nvPr>
        </p:nvSpPr>
        <p:spPr/>
        <p:txBody>
          <a:bodyPr/>
          <a:lstStyle/>
          <a:p>
            <a:fld id="{303553FE-9C80-4E37-A98D-7C3920DB7BD9}" type="slidenum">
              <a:rPr lang="zh-TW" altLang="en-US" smtClean="0"/>
              <a:t>‹#›</a:t>
            </a:fld>
            <a:endParaRPr lang="zh-TW" altLang="en-US"/>
          </a:p>
        </p:txBody>
      </p:sp>
    </p:spTree>
    <p:extLst>
      <p:ext uri="{BB962C8B-B14F-4D97-AF65-F5344CB8AC3E}">
        <p14:creationId xmlns:p14="http://schemas.microsoft.com/office/powerpoint/2010/main" val="37903683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a:extLst>
              <a:ext uri="{FF2B5EF4-FFF2-40B4-BE49-F238E27FC236}">
                <a16:creationId xmlns:a16="http://schemas.microsoft.com/office/drawing/2014/main" id="{3D665E3B-EF86-4A3D-AEE1-B62399635FE7}"/>
              </a:ext>
            </a:extLst>
          </p:cNvPr>
          <p:cNvSpPr>
            <a:spLocks noGrp="1"/>
          </p:cNvSpPr>
          <p:nvPr>
            <p:ph type="dt" sz="half" idx="10"/>
          </p:nvPr>
        </p:nvSpPr>
        <p:spPr/>
        <p:txBody>
          <a:bodyPr/>
          <a:lstStyle/>
          <a:p>
            <a:fld id="{6C14492E-1001-4875-BB67-888E135FA887}" type="datetimeFigureOut">
              <a:rPr lang="zh-TW" altLang="en-US" smtClean="0"/>
              <a:t>2021/7/7</a:t>
            </a:fld>
            <a:endParaRPr lang="zh-TW" altLang="en-US"/>
          </a:p>
        </p:txBody>
      </p:sp>
      <p:sp>
        <p:nvSpPr>
          <p:cNvPr id="3" name="頁尾版面配置區 2">
            <a:extLst>
              <a:ext uri="{FF2B5EF4-FFF2-40B4-BE49-F238E27FC236}">
                <a16:creationId xmlns:a16="http://schemas.microsoft.com/office/drawing/2014/main" id="{0E28BA3B-03F5-4BDB-8561-FEC0592559F7}"/>
              </a:ext>
            </a:extLst>
          </p:cNvPr>
          <p:cNvSpPr>
            <a:spLocks noGrp="1"/>
          </p:cNvSpPr>
          <p:nvPr>
            <p:ph type="ftr" sz="quarter" idx="11"/>
          </p:nvPr>
        </p:nvSpPr>
        <p:spPr/>
        <p:txBody>
          <a:bodyPr/>
          <a:lstStyle/>
          <a:p>
            <a:endParaRPr lang="zh-TW" altLang="en-US"/>
          </a:p>
        </p:txBody>
      </p:sp>
      <p:sp>
        <p:nvSpPr>
          <p:cNvPr id="4" name="投影片編號版面配置區 3">
            <a:extLst>
              <a:ext uri="{FF2B5EF4-FFF2-40B4-BE49-F238E27FC236}">
                <a16:creationId xmlns:a16="http://schemas.microsoft.com/office/drawing/2014/main" id="{6E291E34-3AC9-4DB3-8910-96BD3B2B4C81}"/>
              </a:ext>
            </a:extLst>
          </p:cNvPr>
          <p:cNvSpPr>
            <a:spLocks noGrp="1"/>
          </p:cNvSpPr>
          <p:nvPr>
            <p:ph type="sldNum" sz="quarter" idx="12"/>
          </p:nvPr>
        </p:nvSpPr>
        <p:spPr/>
        <p:txBody>
          <a:bodyPr/>
          <a:lstStyle/>
          <a:p>
            <a:fld id="{303553FE-9C80-4E37-A98D-7C3920DB7BD9}" type="slidenum">
              <a:rPr lang="zh-TW" altLang="en-US" smtClean="0"/>
              <a:t>‹#›</a:t>
            </a:fld>
            <a:endParaRPr lang="zh-TW" altLang="en-US"/>
          </a:p>
        </p:txBody>
      </p:sp>
    </p:spTree>
    <p:extLst>
      <p:ext uri="{BB962C8B-B14F-4D97-AF65-F5344CB8AC3E}">
        <p14:creationId xmlns:p14="http://schemas.microsoft.com/office/powerpoint/2010/main" val="173753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輔助字幕的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DED7207-28E1-4FA0-A4B7-CB31F9A1676A}"/>
              </a:ext>
            </a:extLst>
          </p:cNvPr>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內容版面配置區 2">
            <a:extLst>
              <a:ext uri="{FF2B5EF4-FFF2-40B4-BE49-F238E27FC236}">
                <a16:creationId xmlns:a16="http://schemas.microsoft.com/office/drawing/2014/main" id="{44ACCA43-C3BB-4939-B657-B54B47B4FA3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a:extLst>
              <a:ext uri="{FF2B5EF4-FFF2-40B4-BE49-F238E27FC236}">
                <a16:creationId xmlns:a16="http://schemas.microsoft.com/office/drawing/2014/main" id="{AA850BDA-59FF-45FD-AEBD-B5B741EBD4C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日期版面配置區 4">
            <a:extLst>
              <a:ext uri="{FF2B5EF4-FFF2-40B4-BE49-F238E27FC236}">
                <a16:creationId xmlns:a16="http://schemas.microsoft.com/office/drawing/2014/main" id="{7D014F5D-9B18-49A1-9C24-5A9EC54137A5}"/>
              </a:ext>
            </a:extLst>
          </p:cNvPr>
          <p:cNvSpPr>
            <a:spLocks noGrp="1"/>
          </p:cNvSpPr>
          <p:nvPr>
            <p:ph type="dt" sz="half" idx="10"/>
          </p:nvPr>
        </p:nvSpPr>
        <p:spPr/>
        <p:txBody>
          <a:bodyPr/>
          <a:lstStyle/>
          <a:p>
            <a:fld id="{6C14492E-1001-4875-BB67-888E135FA887}" type="datetimeFigureOut">
              <a:rPr lang="zh-TW" altLang="en-US" smtClean="0"/>
              <a:t>2021/7/7</a:t>
            </a:fld>
            <a:endParaRPr lang="zh-TW" altLang="en-US"/>
          </a:p>
        </p:txBody>
      </p:sp>
      <p:sp>
        <p:nvSpPr>
          <p:cNvPr id="6" name="頁尾版面配置區 5">
            <a:extLst>
              <a:ext uri="{FF2B5EF4-FFF2-40B4-BE49-F238E27FC236}">
                <a16:creationId xmlns:a16="http://schemas.microsoft.com/office/drawing/2014/main" id="{BC71CBEB-5673-462D-8B05-15EED585D7A6}"/>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7CB44ED8-B3F6-4E43-9138-B5C921AC13F7}"/>
              </a:ext>
            </a:extLst>
          </p:cNvPr>
          <p:cNvSpPr>
            <a:spLocks noGrp="1"/>
          </p:cNvSpPr>
          <p:nvPr>
            <p:ph type="sldNum" sz="quarter" idx="12"/>
          </p:nvPr>
        </p:nvSpPr>
        <p:spPr/>
        <p:txBody>
          <a:bodyPr/>
          <a:lstStyle/>
          <a:p>
            <a:fld id="{303553FE-9C80-4E37-A98D-7C3920DB7BD9}" type="slidenum">
              <a:rPr lang="zh-TW" altLang="en-US" smtClean="0"/>
              <a:t>‹#›</a:t>
            </a:fld>
            <a:endParaRPr lang="zh-TW" altLang="en-US"/>
          </a:p>
        </p:txBody>
      </p:sp>
    </p:spTree>
    <p:extLst>
      <p:ext uri="{BB962C8B-B14F-4D97-AF65-F5344CB8AC3E}">
        <p14:creationId xmlns:p14="http://schemas.microsoft.com/office/powerpoint/2010/main" val="22416822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輔助字幕的圖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FE14A00-3E99-402E-9FA6-C74F76D3608F}"/>
              </a:ext>
            </a:extLst>
          </p:cNvPr>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圖片版面配置區 2">
            <a:extLst>
              <a:ext uri="{FF2B5EF4-FFF2-40B4-BE49-F238E27FC236}">
                <a16:creationId xmlns:a16="http://schemas.microsoft.com/office/drawing/2014/main" id="{F25ED338-25B2-41C8-BBC2-202173AF4BA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a:extLst>
              <a:ext uri="{FF2B5EF4-FFF2-40B4-BE49-F238E27FC236}">
                <a16:creationId xmlns:a16="http://schemas.microsoft.com/office/drawing/2014/main" id="{09A440A7-37B2-48DF-9C89-2035D9DE30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日期版面配置區 4">
            <a:extLst>
              <a:ext uri="{FF2B5EF4-FFF2-40B4-BE49-F238E27FC236}">
                <a16:creationId xmlns:a16="http://schemas.microsoft.com/office/drawing/2014/main" id="{28BE9621-36D9-4897-87B6-0D43D4CF2DCD}"/>
              </a:ext>
            </a:extLst>
          </p:cNvPr>
          <p:cNvSpPr>
            <a:spLocks noGrp="1"/>
          </p:cNvSpPr>
          <p:nvPr>
            <p:ph type="dt" sz="half" idx="10"/>
          </p:nvPr>
        </p:nvSpPr>
        <p:spPr/>
        <p:txBody>
          <a:bodyPr/>
          <a:lstStyle/>
          <a:p>
            <a:fld id="{6C14492E-1001-4875-BB67-888E135FA887}" type="datetimeFigureOut">
              <a:rPr lang="zh-TW" altLang="en-US" smtClean="0"/>
              <a:t>2021/7/7</a:t>
            </a:fld>
            <a:endParaRPr lang="zh-TW" altLang="en-US"/>
          </a:p>
        </p:txBody>
      </p:sp>
      <p:sp>
        <p:nvSpPr>
          <p:cNvPr id="6" name="頁尾版面配置區 5">
            <a:extLst>
              <a:ext uri="{FF2B5EF4-FFF2-40B4-BE49-F238E27FC236}">
                <a16:creationId xmlns:a16="http://schemas.microsoft.com/office/drawing/2014/main" id="{0FDA5481-8A2E-4E50-A120-761CE819ECC1}"/>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0ED66B56-4956-4EFA-AC30-CF20D3231063}"/>
              </a:ext>
            </a:extLst>
          </p:cNvPr>
          <p:cNvSpPr>
            <a:spLocks noGrp="1"/>
          </p:cNvSpPr>
          <p:nvPr>
            <p:ph type="sldNum" sz="quarter" idx="12"/>
          </p:nvPr>
        </p:nvSpPr>
        <p:spPr/>
        <p:txBody>
          <a:bodyPr/>
          <a:lstStyle/>
          <a:p>
            <a:fld id="{303553FE-9C80-4E37-A98D-7C3920DB7BD9}" type="slidenum">
              <a:rPr lang="zh-TW" altLang="en-US" smtClean="0"/>
              <a:t>‹#›</a:t>
            </a:fld>
            <a:endParaRPr lang="zh-TW" altLang="en-US"/>
          </a:p>
        </p:txBody>
      </p:sp>
    </p:spTree>
    <p:extLst>
      <p:ext uri="{BB962C8B-B14F-4D97-AF65-F5344CB8AC3E}">
        <p14:creationId xmlns:p14="http://schemas.microsoft.com/office/powerpoint/2010/main" val="13889050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標題版面配置區 1">
            <a:extLst>
              <a:ext uri="{FF2B5EF4-FFF2-40B4-BE49-F238E27FC236}">
                <a16:creationId xmlns:a16="http://schemas.microsoft.com/office/drawing/2014/main" id="{282A2819-5146-4C70-B250-C56A20CCBDE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TW" altLang="en-US"/>
              <a:t>按一下以編輯母片標題樣式</a:t>
            </a:r>
          </a:p>
        </p:txBody>
      </p:sp>
      <p:sp>
        <p:nvSpPr>
          <p:cNvPr id="3" name="文字版面配置區 2">
            <a:extLst>
              <a:ext uri="{FF2B5EF4-FFF2-40B4-BE49-F238E27FC236}">
                <a16:creationId xmlns:a16="http://schemas.microsoft.com/office/drawing/2014/main" id="{93CA7730-5EC5-4868-852A-3057EED36C0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AC725510-BF65-4D0E-B09D-FDF3DE434F9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14492E-1001-4875-BB67-888E135FA887}" type="datetimeFigureOut">
              <a:rPr lang="zh-TW" altLang="en-US" smtClean="0"/>
              <a:t>2021/7/7</a:t>
            </a:fld>
            <a:endParaRPr lang="zh-TW" altLang="en-US"/>
          </a:p>
        </p:txBody>
      </p:sp>
      <p:sp>
        <p:nvSpPr>
          <p:cNvPr id="5" name="頁尾版面配置區 4">
            <a:extLst>
              <a:ext uri="{FF2B5EF4-FFF2-40B4-BE49-F238E27FC236}">
                <a16:creationId xmlns:a16="http://schemas.microsoft.com/office/drawing/2014/main" id="{AE2A461D-68A5-48E1-8A2A-0B111B748F4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a:extLst>
              <a:ext uri="{FF2B5EF4-FFF2-40B4-BE49-F238E27FC236}">
                <a16:creationId xmlns:a16="http://schemas.microsoft.com/office/drawing/2014/main" id="{3AF6D3ED-AFB6-4BC0-85CC-2921B39BA93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3553FE-9C80-4E37-A98D-7C3920DB7BD9}" type="slidenum">
              <a:rPr lang="zh-TW" altLang="en-US" smtClean="0"/>
              <a:t>‹#›</a:t>
            </a:fld>
            <a:endParaRPr lang="zh-TW" altLang="en-US"/>
          </a:p>
        </p:txBody>
      </p:sp>
    </p:spTree>
    <p:extLst>
      <p:ext uri="{BB962C8B-B14F-4D97-AF65-F5344CB8AC3E}">
        <p14:creationId xmlns:p14="http://schemas.microsoft.com/office/powerpoint/2010/main" val="14302418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8" Type="http://schemas.microsoft.com/office/2007/relationships/hdphoto" Target="../media/hdphoto1.wdp"/><Relationship Id="rId13" Type="http://schemas.openxmlformats.org/officeDocument/2006/relationships/diagramColors" Target="../diagrams/colors3.xml"/><Relationship Id="rId3" Type="http://schemas.openxmlformats.org/officeDocument/2006/relationships/diagramLayout" Target="../diagrams/layout2.xml"/><Relationship Id="rId7" Type="http://schemas.openxmlformats.org/officeDocument/2006/relationships/image" Target="../media/image3.png"/><Relationship Id="rId12" Type="http://schemas.openxmlformats.org/officeDocument/2006/relationships/diagramQuickStyle" Target="../diagrams/quickStyle3.xml"/><Relationship Id="rId2" Type="http://schemas.openxmlformats.org/officeDocument/2006/relationships/diagramData" Target="../diagrams/data2.xml"/><Relationship Id="rId1" Type="http://schemas.openxmlformats.org/officeDocument/2006/relationships/slideLayout" Target="../slideLayouts/slideLayout5.xml"/><Relationship Id="rId6" Type="http://schemas.microsoft.com/office/2007/relationships/diagramDrawing" Target="../diagrams/drawing2.xml"/><Relationship Id="rId11" Type="http://schemas.openxmlformats.org/officeDocument/2006/relationships/diagramLayout" Target="../diagrams/layout3.xml"/><Relationship Id="rId5" Type="http://schemas.openxmlformats.org/officeDocument/2006/relationships/diagramColors" Target="../diagrams/colors2.xml"/><Relationship Id="rId10" Type="http://schemas.openxmlformats.org/officeDocument/2006/relationships/diagramData" Target="../diagrams/data3.xml"/><Relationship Id="rId4" Type="http://schemas.openxmlformats.org/officeDocument/2006/relationships/diagramQuickStyle" Target="../diagrams/quickStyle2.xml"/><Relationship Id="rId9" Type="http://schemas.openxmlformats.org/officeDocument/2006/relationships/hyperlink" Target="https://pxhere.com/zh/photo/1112980" TargetMode="External"/><Relationship Id="rId14" Type="http://schemas.microsoft.com/office/2007/relationships/diagramDrawing" Target="../diagrams/drawing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1727039" y="1492689"/>
            <a:ext cx="9144000" cy="1202266"/>
          </a:xfrm>
        </p:spPr>
        <p:txBody>
          <a:bodyPr>
            <a:normAutofit/>
          </a:bodyPr>
          <a:lstStyle/>
          <a:p>
            <a:pPr marL="66675" marR="180975" algn="l">
              <a:spcAft>
                <a:spcPts val="0"/>
              </a:spcAft>
            </a:pPr>
            <a:r>
              <a:rPr lang="en-US" altLang="zh-TW" sz="5400" b="1" dirty="0">
                <a:latin typeface="+mn-lt"/>
              </a:rPr>
              <a:t>Collated Recommendations</a:t>
            </a:r>
            <a:endParaRPr lang="zh-TW" altLang="en-US" sz="5400" b="1" dirty="0">
              <a:latin typeface="+mn-lt"/>
            </a:endParaRPr>
          </a:p>
        </p:txBody>
      </p:sp>
      <p:sp>
        <p:nvSpPr>
          <p:cNvPr id="5" name="副標題 4"/>
          <p:cNvSpPr>
            <a:spLocks noGrp="1"/>
          </p:cNvSpPr>
          <p:nvPr>
            <p:ph type="subTitle" idx="1"/>
          </p:nvPr>
        </p:nvSpPr>
        <p:spPr>
          <a:xfrm>
            <a:off x="1385018" y="3359190"/>
            <a:ext cx="9144000" cy="2239962"/>
          </a:xfrm>
        </p:spPr>
        <p:txBody>
          <a:bodyPr>
            <a:normAutofit/>
          </a:bodyPr>
          <a:lstStyle/>
          <a:p>
            <a:endParaRPr lang="en-US" altLang="zh-TW" dirty="0"/>
          </a:p>
          <a:p>
            <a:r>
              <a:rPr lang="en-US" altLang="zh-TW" b="1" dirty="0" err="1"/>
              <a:t>Ching</a:t>
            </a:r>
            <a:r>
              <a:rPr lang="en-US" altLang="zh-TW" b="1" dirty="0"/>
              <a:t>-Cheng (Emily) Chang</a:t>
            </a:r>
          </a:p>
          <a:p>
            <a:r>
              <a:rPr lang="en-US" altLang="zh-TW" dirty="0"/>
              <a:t>Academic </a:t>
            </a:r>
            <a:r>
              <a:rPr lang="en-US" altLang="zh-TW" dirty="0" err="1"/>
              <a:t>Sinica</a:t>
            </a:r>
            <a:endParaRPr lang="en-US" altLang="zh-TW" dirty="0"/>
          </a:p>
          <a:p>
            <a:r>
              <a:rPr lang="en-US" altLang="zh-TW" dirty="0"/>
              <a:t>07/02/2021</a:t>
            </a:r>
          </a:p>
          <a:p>
            <a:endParaRPr lang="en-US" altLang="zh-TW" dirty="0"/>
          </a:p>
        </p:txBody>
      </p:sp>
    </p:spTree>
    <p:extLst>
      <p:ext uri="{BB962C8B-B14F-4D97-AF65-F5344CB8AC3E}">
        <p14:creationId xmlns:p14="http://schemas.microsoft.com/office/powerpoint/2010/main" val="2796392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660610" y="142435"/>
            <a:ext cx="10515600" cy="1325563"/>
          </a:xfrm>
        </p:spPr>
        <p:txBody>
          <a:bodyPr/>
          <a:lstStyle/>
          <a:p>
            <a:r>
              <a:rPr lang="en-US" altLang="zh-TW" b="1" dirty="0">
                <a:latin typeface="+mn-lt"/>
              </a:rPr>
              <a:t>Summary of DAY 3 (1)</a:t>
            </a:r>
            <a:endParaRPr lang="zh-TW" altLang="en-US" b="1" dirty="0">
              <a:latin typeface="+mn-lt"/>
            </a:endParaRPr>
          </a:p>
        </p:txBody>
      </p:sp>
      <p:sp>
        <p:nvSpPr>
          <p:cNvPr id="3" name="內容版面配置區 2"/>
          <p:cNvSpPr>
            <a:spLocks noGrp="1"/>
          </p:cNvSpPr>
          <p:nvPr>
            <p:ph idx="1"/>
          </p:nvPr>
        </p:nvSpPr>
        <p:spPr>
          <a:xfrm>
            <a:off x="838200" y="1825625"/>
            <a:ext cx="10505536" cy="4351338"/>
          </a:xfrm>
        </p:spPr>
        <p:txBody>
          <a:bodyPr>
            <a:normAutofit lnSpcReduction="10000"/>
          </a:bodyPr>
          <a:lstStyle/>
          <a:p>
            <a:pPr marL="0" indent="0">
              <a:buNone/>
            </a:pPr>
            <a:r>
              <a:rPr lang="en-US" altLang="zh-TW" sz="3200" b="1" dirty="0"/>
              <a:t>Dana </a:t>
            </a:r>
            <a:r>
              <a:rPr lang="en-US" altLang="zh-TW" sz="3200" b="1" dirty="0" err="1"/>
              <a:t>Gunders</a:t>
            </a:r>
            <a:r>
              <a:rPr lang="en-US" altLang="zh-TW" sz="3200" b="1" dirty="0"/>
              <a:t> </a:t>
            </a:r>
            <a:r>
              <a:rPr lang="en-US" altLang="zh-TW" sz="3200" b="1" dirty="0">
                <a:solidFill>
                  <a:srgbClr val="C00000"/>
                </a:solidFill>
              </a:rPr>
              <a:t>(</a:t>
            </a:r>
            <a:r>
              <a:rPr lang="en-US" altLang="zh-TW" sz="3200" b="1" dirty="0" err="1">
                <a:solidFill>
                  <a:srgbClr val="C00000"/>
                </a:solidFill>
              </a:rPr>
              <a:t>ReFED</a:t>
            </a:r>
            <a:r>
              <a:rPr lang="en-US" altLang="zh-TW" sz="3200" b="1" dirty="0">
                <a:solidFill>
                  <a:srgbClr val="C00000"/>
                </a:solidFill>
              </a:rPr>
              <a:t>)</a:t>
            </a:r>
          </a:p>
          <a:p>
            <a:pPr marL="890588" indent="-525463">
              <a:buFont typeface="Wingdings" pitchFamily="2" charset="2"/>
              <a:buChar char="ü"/>
            </a:pPr>
            <a:r>
              <a:rPr lang="en-US" altLang="zh-TW" b="1" dirty="0">
                <a:solidFill>
                  <a:srgbClr val="C00000"/>
                </a:solidFill>
              </a:rPr>
              <a:t>Data-Driven</a:t>
            </a:r>
            <a:r>
              <a:rPr lang="en-US" altLang="zh-TW" b="1" dirty="0"/>
              <a:t> Solutions</a:t>
            </a:r>
            <a:r>
              <a:rPr lang="en-US" altLang="zh-TW" dirty="0"/>
              <a:t> in: </a:t>
            </a:r>
          </a:p>
          <a:p>
            <a:pPr marL="365125" indent="0">
              <a:buNone/>
            </a:pPr>
            <a:r>
              <a:rPr lang="en-US" altLang="zh-TW" b="1" dirty="0"/>
              <a:t>          (a) </a:t>
            </a:r>
            <a:r>
              <a:rPr lang="en-US" altLang="zh-TW" b="1" i="1" dirty="0"/>
              <a:t>Insights Engine </a:t>
            </a:r>
            <a:r>
              <a:rPr lang="en-US" altLang="zh-TW" dirty="0"/>
              <a:t>and </a:t>
            </a:r>
            <a:r>
              <a:rPr lang="en-US" altLang="zh-TW" b="1" dirty="0"/>
              <a:t>(b) </a:t>
            </a:r>
            <a:r>
              <a:rPr lang="en-US" altLang="zh-TW" b="1" i="1" dirty="0"/>
              <a:t>Roadmap to 2030</a:t>
            </a:r>
          </a:p>
          <a:p>
            <a:pPr marL="890588" indent="-525463">
              <a:buFont typeface="Wingdings" pitchFamily="2" charset="2"/>
              <a:buChar char="ü"/>
            </a:pPr>
            <a:r>
              <a:rPr lang="en-US" altLang="zh-TW" b="1" dirty="0"/>
              <a:t>7 Key Action Areas </a:t>
            </a:r>
            <a:r>
              <a:rPr lang="en-US" altLang="zh-TW" sz="2000" dirty="0"/>
              <a:t>(</a:t>
            </a:r>
            <a:r>
              <a:rPr lang="en-US" altLang="zh-TW" sz="2000" i="1" dirty="0"/>
              <a:t>first five grouped</a:t>
            </a:r>
            <a:r>
              <a:rPr lang="en-US" altLang="zh-TW" sz="2000" dirty="0"/>
              <a:t>)</a:t>
            </a:r>
            <a:r>
              <a:rPr lang="en-US" altLang="zh-TW" sz="3200" dirty="0"/>
              <a:t>:</a:t>
            </a:r>
            <a:endParaRPr lang="en-US" altLang="zh-TW" dirty="0"/>
          </a:p>
          <a:p>
            <a:pPr marL="1428750" indent="-574675">
              <a:buFont typeface="Wingdings" pitchFamily="2" charset="2"/>
              <a:buChar char="Ø"/>
            </a:pPr>
            <a:r>
              <a:rPr lang="en-US" altLang="zh-TW" b="1" dirty="0">
                <a:solidFill>
                  <a:srgbClr val="C00000"/>
                </a:solidFill>
              </a:rPr>
              <a:t>Prevention</a:t>
            </a:r>
            <a:r>
              <a:rPr lang="en-US" altLang="zh-TW" dirty="0"/>
              <a:t> (optimize harvest, enhance distribution, refine management, maximize utilization, reshape consumer environments)</a:t>
            </a:r>
          </a:p>
          <a:p>
            <a:pPr marL="1428750" indent="-574675">
              <a:buFont typeface="Wingdings" pitchFamily="2" charset="2"/>
              <a:buChar char="Ø"/>
            </a:pPr>
            <a:r>
              <a:rPr lang="en-US" altLang="zh-TW" b="1" dirty="0">
                <a:solidFill>
                  <a:srgbClr val="C00000"/>
                </a:solidFill>
              </a:rPr>
              <a:t>Food Rescue</a:t>
            </a:r>
          </a:p>
          <a:p>
            <a:pPr marL="1428750" indent="-574675">
              <a:buFont typeface="Wingdings" pitchFamily="2" charset="2"/>
              <a:buChar char="Ø"/>
            </a:pPr>
            <a:r>
              <a:rPr lang="en-US" altLang="zh-TW" b="1" dirty="0">
                <a:solidFill>
                  <a:srgbClr val="C00000"/>
                </a:solidFill>
              </a:rPr>
              <a:t>Recycling</a:t>
            </a:r>
            <a:r>
              <a:rPr lang="en-US" altLang="zh-TW" dirty="0"/>
              <a:t> anything that remains</a:t>
            </a:r>
            <a:endParaRPr lang="zh-TW" altLang="en-US" dirty="0"/>
          </a:p>
        </p:txBody>
      </p:sp>
    </p:spTree>
    <p:extLst>
      <p:ext uri="{BB962C8B-B14F-4D97-AF65-F5344CB8AC3E}">
        <p14:creationId xmlns:p14="http://schemas.microsoft.com/office/powerpoint/2010/main" val="35491842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660610" y="142435"/>
            <a:ext cx="10515600" cy="1325563"/>
          </a:xfrm>
        </p:spPr>
        <p:txBody>
          <a:bodyPr/>
          <a:lstStyle/>
          <a:p>
            <a:r>
              <a:rPr lang="en-US" altLang="zh-TW" b="1" dirty="0">
                <a:latin typeface="+mn-lt"/>
              </a:rPr>
              <a:t>Summary of DAY 3 (2)</a:t>
            </a:r>
            <a:endParaRPr lang="zh-TW" altLang="en-US" b="1" dirty="0">
              <a:latin typeface="+mn-lt"/>
            </a:endParaRPr>
          </a:p>
        </p:txBody>
      </p:sp>
      <p:sp>
        <p:nvSpPr>
          <p:cNvPr id="3" name="內容版面配置區 2"/>
          <p:cNvSpPr>
            <a:spLocks noGrp="1"/>
          </p:cNvSpPr>
          <p:nvPr>
            <p:ph idx="1"/>
          </p:nvPr>
        </p:nvSpPr>
        <p:spPr>
          <a:xfrm>
            <a:off x="1476555" y="1687603"/>
            <a:ext cx="9582509" cy="4351338"/>
          </a:xfrm>
        </p:spPr>
        <p:txBody>
          <a:bodyPr>
            <a:normAutofit lnSpcReduction="10000"/>
          </a:bodyPr>
          <a:lstStyle/>
          <a:p>
            <a:pPr marL="0" indent="0">
              <a:buNone/>
            </a:pPr>
            <a:r>
              <a:rPr lang="en-US" altLang="zh-TW" sz="3200" b="1" dirty="0"/>
              <a:t>Brian Lipinski </a:t>
            </a:r>
            <a:r>
              <a:rPr lang="en-US" altLang="zh-TW" sz="3200" b="1" dirty="0">
                <a:solidFill>
                  <a:srgbClr val="C00000"/>
                </a:solidFill>
              </a:rPr>
              <a:t>(WRI)</a:t>
            </a:r>
          </a:p>
          <a:p>
            <a:pPr lvl="1"/>
            <a:r>
              <a:rPr lang="en-US" altLang="zh-TW" sz="2800" b="1" dirty="0"/>
              <a:t>Economy Level </a:t>
            </a:r>
            <a:r>
              <a:rPr lang="en-US" altLang="zh-TW" sz="2800" dirty="0">
                <a:sym typeface="Wingdings" panose="05000000000000000000" pitchFamily="2" charset="2"/>
              </a:rPr>
              <a:t></a:t>
            </a:r>
            <a:r>
              <a:rPr lang="en-US" altLang="zh-TW" sz="2800" dirty="0"/>
              <a:t> Data, Stakeholders, Policy</a:t>
            </a:r>
          </a:p>
          <a:p>
            <a:pPr lvl="1"/>
            <a:r>
              <a:rPr lang="en-US" altLang="zh-TW" sz="2800" b="1" dirty="0"/>
              <a:t>Global Agenda </a:t>
            </a:r>
            <a:r>
              <a:rPr lang="en-US" altLang="zh-TW" sz="2800" dirty="0">
                <a:sym typeface="Wingdings" panose="05000000000000000000" pitchFamily="2" charset="2"/>
              </a:rPr>
              <a:t> </a:t>
            </a:r>
            <a:r>
              <a:rPr lang="en-US" altLang="zh-TW" sz="2800" b="1" dirty="0">
                <a:solidFill>
                  <a:srgbClr val="C00000"/>
                </a:solidFill>
                <a:sym typeface="Wingdings" panose="05000000000000000000" pitchFamily="2" charset="2"/>
              </a:rPr>
              <a:t>10 interventions </a:t>
            </a:r>
            <a:r>
              <a:rPr lang="en-US" altLang="zh-TW" sz="2800" dirty="0">
                <a:sym typeface="Wingdings" panose="05000000000000000000" pitchFamily="2" charset="2"/>
              </a:rPr>
              <a:t>to scale-up</a:t>
            </a:r>
          </a:p>
          <a:p>
            <a:pPr marL="971550" lvl="1" indent="-514350">
              <a:buAutoNum type="arabicPeriod"/>
            </a:pPr>
            <a:r>
              <a:rPr lang="en-US" altLang="zh-TW" dirty="0"/>
              <a:t>Develop strategies </a:t>
            </a:r>
          </a:p>
          <a:p>
            <a:pPr marL="971550" lvl="1" indent="-514350">
              <a:buAutoNum type="arabicPeriod"/>
            </a:pPr>
            <a:r>
              <a:rPr lang="en-US" altLang="zh-TW" dirty="0"/>
              <a:t>Create public-private partnerships </a:t>
            </a:r>
          </a:p>
          <a:p>
            <a:pPr marL="971550" lvl="1" indent="-514350">
              <a:buAutoNum type="arabicPeriod"/>
            </a:pPr>
            <a:r>
              <a:rPr lang="en-US" altLang="zh-TW" b="1" dirty="0">
                <a:solidFill>
                  <a:srgbClr val="C00000"/>
                </a:solidFill>
              </a:rPr>
              <a:t>Launch a “10 × 20 × 30” initiative </a:t>
            </a:r>
            <a:r>
              <a:rPr lang="en-US" altLang="zh-TW" dirty="0"/>
              <a:t>to get supply chains working.</a:t>
            </a:r>
          </a:p>
          <a:p>
            <a:pPr marL="971550" lvl="1" indent="-514350">
              <a:buAutoNum type="arabicPeriod"/>
            </a:pPr>
            <a:r>
              <a:rPr lang="en-US" altLang="zh-TW" dirty="0"/>
              <a:t>Invigorate efforts to reduce smallholder losses</a:t>
            </a:r>
          </a:p>
          <a:p>
            <a:pPr marL="971550" lvl="1" indent="-514350">
              <a:buAutoNum type="arabicPeriod"/>
            </a:pPr>
            <a:r>
              <a:rPr lang="en-US" altLang="zh-TW" dirty="0"/>
              <a:t>Launch a “decade of storage solutions”</a:t>
            </a:r>
          </a:p>
          <a:p>
            <a:pPr marL="971550" lvl="1" indent="-514350">
              <a:buAutoNum type="arabicPeriod"/>
            </a:pPr>
            <a:r>
              <a:rPr lang="en-US" altLang="zh-TW" dirty="0"/>
              <a:t>Shift social norms.</a:t>
            </a:r>
          </a:p>
          <a:p>
            <a:pPr marL="971550" lvl="1" indent="-514350">
              <a:buAutoNum type="arabicPeriod"/>
            </a:pPr>
            <a:r>
              <a:rPr lang="en-US" altLang="zh-TW" dirty="0"/>
              <a:t>Go after the hotspots of GHG emissions </a:t>
            </a:r>
          </a:p>
          <a:p>
            <a:pPr marL="971550" lvl="1" indent="-514350">
              <a:buAutoNum type="arabicPeriod"/>
            </a:pPr>
            <a:r>
              <a:rPr lang="en-US" altLang="zh-TW" b="1" dirty="0">
                <a:solidFill>
                  <a:srgbClr val="C00000"/>
                </a:solidFill>
              </a:rPr>
              <a:t>Scale up financing. </a:t>
            </a:r>
          </a:p>
          <a:p>
            <a:pPr lvl="1"/>
            <a:endParaRPr lang="en-US" altLang="zh-TW" dirty="0"/>
          </a:p>
        </p:txBody>
      </p:sp>
    </p:spTree>
    <p:extLst>
      <p:ext uri="{BB962C8B-B14F-4D97-AF65-F5344CB8AC3E}">
        <p14:creationId xmlns:p14="http://schemas.microsoft.com/office/powerpoint/2010/main" val="33713478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729621" y="237326"/>
            <a:ext cx="10515600" cy="1325563"/>
          </a:xfrm>
        </p:spPr>
        <p:txBody>
          <a:bodyPr/>
          <a:lstStyle/>
          <a:p>
            <a:r>
              <a:rPr lang="en-US" altLang="zh-TW" b="1" dirty="0">
                <a:latin typeface="+mn-lt"/>
              </a:rPr>
              <a:t>Summary of DAY 3 (3)</a:t>
            </a:r>
            <a:endParaRPr lang="zh-TW" altLang="en-US" b="1" dirty="0">
              <a:latin typeface="+mn-lt"/>
            </a:endParaRPr>
          </a:p>
        </p:txBody>
      </p:sp>
      <p:sp>
        <p:nvSpPr>
          <p:cNvPr id="3" name="內容版面配置區 2"/>
          <p:cNvSpPr>
            <a:spLocks noGrp="1"/>
          </p:cNvSpPr>
          <p:nvPr>
            <p:ph idx="1"/>
          </p:nvPr>
        </p:nvSpPr>
        <p:spPr>
          <a:xfrm>
            <a:off x="838200" y="1653097"/>
            <a:ext cx="11353800" cy="4351338"/>
          </a:xfrm>
        </p:spPr>
        <p:txBody>
          <a:bodyPr/>
          <a:lstStyle/>
          <a:p>
            <a:pPr marL="0" indent="0">
              <a:buNone/>
            </a:pPr>
            <a:r>
              <a:rPr lang="en-US" altLang="zh-TW" sz="3200" b="1" dirty="0"/>
              <a:t>Panel Session (led by Phillip </a:t>
            </a:r>
            <a:r>
              <a:rPr lang="en-US" altLang="zh-TW" sz="3200" b="1" dirty="0" err="1"/>
              <a:t>Houlding</a:t>
            </a:r>
            <a:r>
              <a:rPr lang="en-US" altLang="zh-TW" sz="3200" b="1" dirty="0"/>
              <a:t>, PPFS Chair)</a:t>
            </a:r>
          </a:p>
          <a:p>
            <a:pPr marL="0" indent="0">
              <a:buNone/>
            </a:pPr>
            <a:r>
              <a:rPr lang="en-US" altLang="zh-TW" sz="3200" b="1" dirty="0">
                <a:sym typeface="Wingdings" panose="05000000000000000000" pitchFamily="2" charset="2"/>
              </a:rPr>
              <a:t> </a:t>
            </a:r>
            <a:r>
              <a:rPr lang="en-US" altLang="zh-TW" sz="3200" b="1" dirty="0"/>
              <a:t>Suggestions to </a:t>
            </a:r>
            <a:r>
              <a:rPr lang="en-US" altLang="zh-TW" sz="3200" b="1" i="1" dirty="0">
                <a:solidFill>
                  <a:srgbClr val="C00000"/>
                </a:solidFill>
              </a:rPr>
              <a:t>APEC</a:t>
            </a:r>
            <a:r>
              <a:rPr lang="en-US" altLang="zh-TW" sz="3200" b="1" dirty="0">
                <a:solidFill>
                  <a:srgbClr val="C00000"/>
                </a:solidFill>
              </a:rPr>
              <a:t> </a:t>
            </a:r>
            <a:r>
              <a:rPr lang="en-US" altLang="zh-TW" sz="3200" b="1" i="1" dirty="0">
                <a:solidFill>
                  <a:srgbClr val="C00000"/>
                </a:solidFill>
              </a:rPr>
              <a:t>Food Security Roadmap Towards 2030</a:t>
            </a:r>
          </a:p>
          <a:p>
            <a:pPr marL="854075" indent="-488950">
              <a:buFont typeface="Wingdings" pitchFamily="2" charset="2"/>
              <a:buChar char="Ø"/>
            </a:pPr>
            <a:r>
              <a:rPr lang="en-US" altLang="zh-TW" dirty="0"/>
              <a:t>Public-Private Partnership</a:t>
            </a:r>
          </a:p>
          <a:p>
            <a:pPr marL="854075" indent="-488950">
              <a:buFont typeface="Wingdings" pitchFamily="2" charset="2"/>
              <a:buChar char="Ø"/>
            </a:pPr>
            <a:r>
              <a:rPr lang="en-US" altLang="zh-TW" dirty="0"/>
              <a:t>Inter-agency Collaboration</a:t>
            </a:r>
          </a:p>
          <a:p>
            <a:pPr marL="854075" indent="-488950">
              <a:buFont typeface="Wingdings" pitchFamily="2" charset="2"/>
              <a:buChar char="Ø"/>
            </a:pPr>
            <a:r>
              <a:rPr lang="en-US" altLang="zh-TW" dirty="0"/>
              <a:t>Food Loss and Waste Champions</a:t>
            </a:r>
          </a:p>
          <a:p>
            <a:pPr marL="854075" indent="-488950">
              <a:buFont typeface="Wingdings" pitchFamily="2" charset="2"/>
              <a:buChar char="Ø"/>
            </a:pPr>
            <a:r>
              <a:rPr lang="en-US" altLang="zh-TW" dirty="0"/>
              <a:t>Economy-specific Indicators for Self-improvement, not comparison</a:t>
            </a:r>
          </a:p>
          <a:p>
            <a:pPr marL="854075" indent="-488950">
              <a:buFont typeface="Wingdings" pitchFamily="2" charset="2"/>
              <a:buChar char="Ø"/>
            </a:pPr>
            <a:r>
              <a:rPr lang="en-US" altLang="zh-TW" dirty="0"/>
              <a:t>Suggestions to Heighten the Specificity of the Roadmap</a:t>
            </a:r>
          </a:p>
        </p:txBody>
      </p:sp>
    </p:spTree>
    <p:extLst>
      <p:ext uri="{BB962C8B-B14F-4D97-AF65-F5344CB8AC3E}">
        <p14:creationId xmlns:p14="http://schemas.microsoft.com/office/powerpoint/2010/main" val="18712123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770467" y="284162"/>
            <a:ext cx="10515600" cy="1325563"/>
          </a:xfrm>
        </p:spPr>
        <p:txBody>
          <a:bodyPr/>
          <a:lstStyle/>
          <a:p>
            <a:r>
              <a:rPr lang="en-US" altLang="zh-TW" b="1" dirty="0">
                <a:latin typeface="+mn-lt"/>
              </a:rPr>
              <a:t>FLW in Roadmap 2030 (Draft)</a:t>
            </a:r>
            <a:endParaRPr lang="zh-TW" altLang="en-US" sz="3600" b="1" dirty="0">
              <a:latin typeface="+mn-lt"/>
            </a:endParaRPr>
          </a:p>
        </p:txBody>
      </p:sp>
      <p:sp>
        <p:nvSpPr>
          <p:cNvPr id="3" name="內容版面配置區 2"/>
          <p:cNvSpPr>
            <a:spLocks noGrp="1"/>
          </p:cNvSpPr>
          <p:nvPr>
            <p:ph idx="1"/>
          </p:nvPr>
        </p:nvSpPr>
        <p:spPr>
          <a:xfrm>
            <a:off x="999067" y="1719792"/>
            <a:ext cx="10515600" cy="4764442"/>
          </a:xfrm>
        </p:spPr>
        <p:txBody>
          <a:bodyPr>
            <a:normAutofit/>
          </a:bodyPr>
          <a:lstStyle/>
          <a:p>
            <a:pPr marL="0" indent="0">
              <a:buNone/>
            </a:pPr>
            <a:r>
              <a:rPr lang="en-NZ" altLang="zh-TW" sz="3200" dirty="0">
                <a:solidFill>
                  <a:srgbClr val="C00000"/>
                </a:solidFill>
              </a:rPr>
              <a:t>“</a:t>
            </a:r>
            <a:r>
              <a:rPr lang="en-NZ" altLang="zh-TW" sz="3200" b="1" dirty="0">
                <a:solidFill>
                  <a:srgbClr val="C00000"/>
                </a:solidFill>
              </a:rPr>
              <a:t>Reducing food loss and waste</a:t>
            </a:r>
            <a:r>
              <a:rPr lang="en-NZ" altLang="zh-TW" sz="3200" dirty="0">
                <a:solidFill>
                  <a:srgbClr val="C00000"/>
                </a:solidFill>
              </a:rPr>
              <a:t> </a:t>
            </a:r>
            <a:r>
              <a:rPr lang="en-NZ" altLang="zh-TW" dirty="0"/>
              <a:t>provides benefits in several areas; it improves </a:t>
            </a:r>
            <a:r>
              <a:rPr lang="en-NZ" altLang="zh-TW" b="1" i="1" dirty="0"/>
              <a:t>food security and availability</a:t>
            </a:r>
            <a:r>
              <a:rPr lang="en-NZ" altLang="zh-TW" dirty="0"/>
              <a:t>, </a:t>
            </a:r>
            <a:r>
              <a:rPr lang="en-NZ" altLang="zh-TW" b="1" i="1" dirty="0"/>
              <a:t>reduces greenhouse gas emissions and mitigates climate change</a:t>
            </a:r>
            <a:r>
              <a:rPr lang="en-NZ" altLang="zh-TW" dirty="0"/>
              <a:t>. In 2019, the 5th APEC Ministerial Meeting on Food Security acknowledged that “… reducing food loss and waste can also be an adaptive and mitigation option to reduce the food security risks of new climate scenarios …”  Reductions can also </a:t>
            </a:r>
            <a:r>
              <a:rPr lang="en-NZ" altLang="zh-TW" b="1" i="1" dirty="0"/>
              <a:t>save money </a:t>
            </a:r>
            <a:r>
              <a:rPr lang="en-NZ" altLang="zh-TW" i="1" dirty="0"/>
              <a:t>for </a:t>
            </a:r>
            <a:r>
              <a:rPr lang="en-NZ" altLang="zh-TW" dirty="0"/>
              <a:t>farmers, food processors, foodservice operators, retailers, and households, while small and midsize enterprises can </a:t>
            </a:r>
            <a:r>
              <a:rPr lang="en-NZ" altLang="zh-TW" b="1" i="1" dirty="0"/>
              <a:t>realize business benefits </a:t>
            </a:r>
            <a:r>
              <a:rPr lang="en-NZ" altLang="zh-TW" dirty="0"/>
              <a:t>in the process.” </a:t>
            </a:r>
            <a:endParaRPr lang="zh-TW" altLang="zh-TW" dirty="0"/>
          </a:p>
          <a:p>
            <a:pPr marL="0" indent="0">
              <a:buNone/>
            </a:pPr>
            <a:endParaRPr lang="en-US" altLang="zh-TW" dirty="0">
              <a:solidFill>
                <a:srgbClr val="C00000"/>
              </a:solidFill>
            </a:endParaRPr>
          </a:p>
        </p:txBody>
      </p:sp>
    </p:spTree>
    <p:extLst>
      <p:ext uri="{BB962C8B-B14F-4D97-AF65-F5344CB8AC3E}">
        <p14:creationId xmlns:p14="http://schemas.microsoft.com/office/powerpoint/2010/main" val="19979800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301630" y="59267"/>
            <a:ext cx="10515600" cy="1325563"/>
          </a:xfrm>
        </p:spPr>
        <p:txBody>
          <a:bodyPr/>
          <a:lstStyle/>
          <a:p>
            <a:r>
              <a:rPr lang="en-US" altLang="zh-TW" b="1" dirty="0">
                <a:latin typeface="+mn-lt"/>
              </a:rPr>
              <a:t>FLW in Roadmap 2030 </a:t>
            </a:r>
            <a:r>
              <a:rPr lang="en-NZ" altLang="zh-TW" b="1" dirty="0">
                <a:latin typeface="+mn-lt"/>
              </a:rPr>
              <a:t>(Draft)</a:t>
            </a:r>
            <a:endParaRPr lang="zh-TW" altLang="en-US" b="1" dirty="0">
              <a:solidFill>
                <a:schemeClr val="accent4">
                  <a:lumMod val="50000"/>
                </a:schemeClr>
              </a:solidFill>
              <a:latin typeface="+mn-lt"/>
            </a:endParaRPr>
          </a:p>
        </p:txBody>
      </p:sp>
      <p:sp>
        <p:nvSpPr>
          <p:cNvPr id="3" name="內容版面配置區 2"/>
          <p:cNvSpPr>
            <a:spLocks noGrp="1"/>
          </p:cNvSpPr>
          <p:nvPr>
            <p:ph idx="1"/>
          </p:nvPr>
        </p:nvSpPr>
        <p:spPr>
          <a:xfrm>
            <a:off x="604328" y="1384830"/>
            <a:ext cx="10945483" cy="4920232"/>
          </a:xfrm>
        </p:spPr>
        <p:txBody>
          <a:bodyPr>
            <a:normAutofit/>
          </a:bodyPr>
          <a:lstStyle/>
          <a:p>
            <a:pPr marL="0" indent="0">
              <a:lnSpc>
                <a:spcPct val="120000"/>
              </a:lnSpc>
              <a:spcBef>
                <a:spcPts val="600"/>
              </a:spcBef>
              <a:buNone/>
            </a:pPr>
            <a:r>
              <a:rPr lang="en-US" altLang="zh-TW" sz="3300" b="1" dirty="0">
                <a:solidFill>
                  <a:srgbClr val="C00000"/>
                </a:solidFill>
                <a:sym typeface="Wingdings" panose="05000000000000000000" pitchFamily="2" charset="2"/>
              </a:rPr>
              <a:t></a:t>
            </a:r>
            <a:r>
              <a:rPr lang="en-US" altLang="zh-TW" sz="3300" b="1" dirty="0">
                <a:sym typeface="Wingdings" panose="05000000000000000000" pitchFamily="2" charset="2"/>
              </a:rPr>
              <a:t> </a:t>
            </a:r>
            <a:r>
              <a:rPr lang="en-NZ" altLang="zh-TW" sz="3300" b="1" i="1" dirty="0">
                <a:solidFill>
                  <a:srgbClr val="C00000"/>
                </a:solidFill>
              </a:rPr>
              <a:t>Sustainability:</a:t>
            </a:r>
            <a:r>
              <a:rPr lang="en-NZ" altLang="zh-TW" sz="2800" b="1" i="1" dirty="0">
                <a:solidFill>
                  <a:srgbClr val="C00000"/>
                </a:solidFill>
              </a:rPr>
              <a:t> </a:t>
            </a:r>
          </a:p>
          <a:p>
            <a:pPr marL="457200" lvl="1" indent="0">
              <a:lnSpc>
                <a:spcPct val="110000"/>
              </a:lnSpc>
              <a:spcBef>
                <a:spcPts val="0"/>
              </a:spcBef>
              <a:buNone/>
            </a:pPr>
            <a:r>
              <a:rPr lang="en-NZ" altLang="zh-TW" sz="2800" dirty="0"/>
              <a:t>“</a:t>
            </a:r>
            <a:r>
              <a:rPr lang="en-NZ" altLang="zh-TW" sz="2800" b="1" dirty="0"/>
              <a:t>Provide capacity building and best practice sharing workshops </a:t>
            </a:r>
            <a:r>
              <a:rPr lang="en-NZ" altLang="zh-TW" sz="2800" dirty="0"/>
              <a:t>to support member economies' </a:t>
            </a:r>
            <a:r>
              <a:rPr lang="en-NZ" altLang="zh-TW" sz="2800" b="1" dirty="0"/>
              <a:t>individual and collective efforts </a:t>
            </a:r>
            <a:r>
              <a:rPr lang="en-NZ" altLang="zh-TW" sz="2800" dirty="0"/>
              <a:t>to adopt and align with the </a:t>
            </a:r>
            <a:r>
              <a:rPr lang="en-NZ" altLang="zh-TW" sz="2800" b="1" dirty="0"/>
              <a:t>UN Sustainable Development Goals 12.3 </a:t>
            </a:r>
            <a:r>
              <a:rPr lang="en-NZ" altLang="zh-TW" sz="2800" dirty="0"/>
              <a:t>“by 2030, halve per capita global food waste at the retail and consumer levels and reduce food losses along production and supply chains, including post-harvest losses,” with</a:t>
            </a:r>
            <a:r>
              <a:rPr lang="en-NZ" altLang="zh-TW" sz="2800" b="1" dirty="0"/>
              <a:t> specific indicators based on each economy’s respective situation </a:t>
            </a:r>
            <a:r>
              <a:rPr lang="en-NZ" altLang="zh-TW" sz="2800" dirty="0"/>
              <a:t>and as</a:t>
            </a:r>
            <a:r>
              <a:rPr lang="en-NZ" altLang="zh-TW" sz="2800" b="1" dirty="0"/>
              <a:t> measured </a:t>
            </a:r>
            <a:r>
              <a:rPr lang="en-NZ" altLang="zh-TW" sz="2800" dirty="0"/>
              <a:t>by the </a:t>
            </a:r>
            <a:r>
              <a:rPr lang="en-NZ" altLang="zh-TW" sz="2800" b="1" dirty="0"/>
              <a:t>UN/FAO</a:t>
            </a:r>
            <a:r>
              <a:rPr lang="en-NZ" altLang="zh-TW" sz="2800" dirty="0"/>
              <a:t> Food Waste Index (FWI) and a Food Loss Index (FLI).”</a:t>
            </a:r>
          </a:p>
          <a:p>
            <a:pPr>
              <a:lnSpc>
                <a:spcPct val="120000"/>
              </a:lnSpc>
              <a:spcBef>
                <a:spcPts val="600"/>
              </a:spcBef>
            </a:pPr>
            <a:endParaRPr lang="en-US" altLang="zh-TW" dirty="0">
              <a:solidFill>
                <a:srgbClr val="FF0000"/>
              </a:solidFill>
            </a:endParaRPr>
          </a:p>
        </p:txBody>
      </p:sp>
    </p:spTree>
    <p:extLst>
      <p:ext uri="{BB962C8B-B14F-4D97-AF65-F5344CB8AC3E}">
        <p14:creationId xmlns:p14="http://schemas.microsoft.com/office/powerpoint/2010/main" val="27048703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350563" y="0"/>
            <a:ext cx="10515600" cy="1325563"/>
          </a:xfrm>
        </p:spPr>
        <p:txBody>
          <a:bodyPr/>
          <a:lstStyle/>
          <a:p>
            <a:r>
              <a:rPr lang="en-US" altLang="zh-TW" b="1" dirty="0">
                <a:latin typeface="+mn-lt"/>
              </a:rPr>
              <a:t>Final Remarks</a:t>
            </a:r>
            <a:endParaRPr lang="zh-TW" altLang="en-US" b="1" dirty="0">
              <a:solidFill>
                <a:schemeClr val="accent4">
                  <a:lumMod val="50000"/>
                </a:schemeClr>
              </a:solidFill>
              <a:latin typeface="+mn-lt"/>
            </a:endParaRPr>
          </a:p>
        </p:txBody>
      </p:sp>
      <p:sp>
        <p:nvSpPr>
          <p:cNvPr id="3" name="內容版面配置區 2"/>
          <p:cNvSpPr>
            <a:spLocks noGrp="1"/>
          </p:cNvSpPr>
          <p:nvPr>
            <p:ph idx="1"/>
          </p:nvPr>
        </p:nvSpPr>
        <p:spPr>
          <a:xfrm>
            <a:off x="777240" y="1249364"/>
            <a:ext cx="6334760" cy="4770436"/>
          </a:xfrm>
          <a:solidFill>
            <a:schemeClr val="accent5">
              <a:lumMod val="20000"/>
              <a:lumOff val="80000"/>
            </a:schemeClr>
          </a:solidFill>
          <a:ln w="28575">
            <a:solidFill>
              <a:schemeClr val="accent2">
                <a:lumMod val="50000"/>
              </a:schemeClr>
            </a:solidFill>
          </a:ln>
          <a:effectLst>
            <a:outerShdw blurRad="76200" dir="18900000" sy="23000" kx="-1200000" algn="bl" rotWithShape="0">
              <a:prstClr val="black">
                <a:alpha val="20000"/>
              </a:prstClr>
            </a:outerShdw>
          </a:effectLst>
          <a:scene3d>
            <a:camera prst="orthographicFront"/>
            <a:lightRig rig="threePt" dir="t"/>
          </a:scene3d>
          <a:sp3d>
            <a:bevelT prst="angle"/>
          </a:sp3d>
        </p:spPr>
        <p:txBody>
          <a:bodyPr>
            <a:normAutofit/>
          </a:bodyPr>
          <a:lstStyle/>
          <a:p>
            <a:pPr marL="0" indent="0">
              <a:lnSpc>
                <a:spcPct val="120000"/>
              </a:lnSpc>
              <a:spcBef>
                <a:spcPts val="600"/>
              </a:spcBef>
              <a:buNone/>
            </a:pPr>
            <a:r>
              <a:rPr lang="en-NZ" altLang="zh-TW" b="1" dirty="0"/>
              <a:t>COVID-19 </a:t>
            </a:r>
            <a:r>
              <a:rPr lang="en-NZ" altLang="zh-TW" b="1" dirty="0">
                <a:sym typeface="Wingdings" panose="05000000000000000000" pitchFamily="2" charset="2"/>
              </a:rPr>
              <a:t> Recovery </a:t>
            </a:r>
          </a:p>
          <a:p>
            <a:pPr marL="0" indent="0">
              <a:lnSpc>
                <a:spcPct val="120000"/>
              </a:lnSpc>
              <a:spcBef>
                <a:spcPts val="600"/>
              </a:spcBef>
              <a:buNone/>
            </a:pPr>
            <a:r>
              <a:rPr lang="en-NZ" altLang="zh-TW" b="1" dirty="0"/>
              <a:t>APEC need a “</a:t>
            </a:r>
            <a:r>
              <a:rPr lang="en-NZ" altLang="zh-TW" b="1" dirty="0">
                <a:solidFill>
                  <a:srgbClr val="C00000"/>
                </a:solidFill>
              </a:rPr>
              <a:t>Resilient</a:t>
            </a:r>
            <a:r>
              <a:rPr lang="en-NZ" altLang="zh-TW" b="1" dirty="0"/>
              <a:t>” Food System</a:t>
            </a:r>
          </a:p>
          <a:p>
            <a:pPr marL="0" indent="0">
              <a:lnSpc>
                <a:spcPct val="120000"/>
              </a:lnSpc>
              <a:spcBef>
                <a:spcPts val="600"/>
              </a:spcBef>
              <a:buNone/>
            </a:pPr>
            <a:r>
              <a:rPr lang="en-NZ" altLang="zh-TW" b="1" dirty="0">
                <a:solidFill>
                  <a:srgbClr val="C00000"/>
                </a:solidFill>
              </a:rPr>
              <a:t>Future Challenges:</a:t>
            </a:r>
          </a:p>
          <a:p>
            <a:pPr lvl="1">
              <a:lnSpc>
                <a:spcPct val="100000"/>
              </a:lnSpc>
              <a:spcBef>
                <a:spcPts val="0"/>
              </a:spcBef>
              <a:buFont typeface="Wingdings" panose="05000000000000000000" pitchFamily="2" charset="2"/>
              <a:buChar char="ü"/>
            </a:pPr>
            <a:r>
              <a:rPr lang="en-US" altLang="zh-TW" sz="2000" dirty="0"/>
              <a:t>Urbanization, population growth,… (Socio-Economic)</a:t>
            </a:r>
          </a:p>
          <a:p>
            <a:pPr lvl="1">
              <a:lnSpc>
                <a:spcPct val="100000"/>
              </a:lnSpc>
              <a:spcBef>
                <a:spcPts val="0"/>
              </a:spcBef>
              <a:buFont typeface="Wingdings" panose="05000000000000000000" pitchFamily="2" charset="2"/>
              <a:buChar char="ü"/>
            </a:pPr>
            <a:r>
              <a:rPr lang="en-US" altLang="zh-TW" sz="2000" dirty="0"/>
              <a:t>Climate change, extreme weather, … (Climatic)</a:t>
            </a:r>
          </a:p>
          <a:p>
            <a:pPr lvl="1">
              <a:lnSpc>
                <a:spcPct val="100000"/>
              </a:lnSpc>
              <a:spcBef>
                <a:spcPts val="0"/>
              </a:spcBef>
              <a:buFont typeface="Wingdings" panose="05000000000000000000" pitchFamily="2" charset="2"/>
              <a:buChar char="ü"/>
            </a:pPr>
            <a:r>
              <a:rPr lang="en-US" altLang="zh-TW" sz="2000" dirty="0"/>
              <a:t>Resource limitation, …. (Ecological)</a:t>
            </a:r>
          </a:p>
          <a:p>
            <a:pPr lvl="1">
              <a:lnSpc>
                <a:spcPct val="100000"/>
              </a:lnSpc>
              <a:spcBef>
                <a:spcPts val="0"/>
              </a:spcBef>
              <a:buFont typeface="Wingdings" panose="05000000000000000000" pitchFamily="2" charset="2"/>
              <a:buChar char="ü"/>
            </a:pPr>
            <a:r>
              <a:rPr lang="en-US" altLang="zh-TW" sz="2000" dirty="0">
                <a:highlight>
                  <a:srgbClr val="FFFF00"/>
                </a:highlight>
              </a:rPr>
              <a:t>Disease, Pandemic,… (Biological)</a:t>
            </a:r>
            <a:endParaRPr lang="en-NZ" altLang="zh-TW" sz="2000" dirty="0">
              <a:highlight>
                <a:srgbClr val="FFFF00"/>
              </a:highlight>
            </a:endParaRPr>
          </a:p>
          <a:p>
            <a:pPr marL="0" indent="0">
              <a:lnSpc>
                <a:spcPct val="120000"/>
              </a:lnSpc>
              <a:spcBef>
                <a:spcPts val="600"/>
              </a:spcBef>
              <a:buNone/>
            </a:pPr>
            <a:r>
              <a:rPr lang="en-NZ" altLang="zh-TW" b="1" dirty="0">
                <a:solidFill>
                  <a:srgbClr val="C00000"/>
                </a:solidFill>
              </a:rPr>
              <a:t>Transformation of Food Value Chain</a:t>
            </a:r>
          </a:p>
          <a:p>
            <a:pPr lvl="1">
              <a:lnSpc>
                <a:spcPct val="100000"/>
              </a:lnSpc>
              <a:spcBef>
                <a:spcPts val="0"/>
              </a:spcBef>
              <a:buFont typeface="Wingdings" panose="05000000000000000000" pitchFamily="2" charset="2"/>
              <a:buChar char="ü"/>
            </a:pPr>
            <a:r>
              <a:rPr lang="en-US" altLang="zh-TW" sz="2000" dirty="0"/>
              <a:t>Supermarket revolution</a:t>
            </a:r>
          </a:p>
          <a:p>
            <a:pPr lvl="1">
              <a:lnSpc>
                <a:spcPct val="100000"/>
              </a:lnSpc>
              <a:spcBef>
                <a:spcPts val="0"/>
              </a:spcBef>
              <a:buFont typeface="Wingdings" panose="05000000000000000000" pitchFamily="2" charset="2"/>
              <a:buChar char="ü"/>
            </a:pPr>
            <a:r>
              <a:rPr lang="en-US" altLang="zh-TW" sz="2000" dirty="0"/>
              <a:t>Digital revolution , E-commerce,…</a:t>
            </a:r>
          </a:p>
          <a:p>
            <a:pPr lvl="1">
              <a:lnSpc>
                <a:spcPct val="100000"/>
              </a:lnSpc>
              <a:spcBef>
                <a:spcPts val="0"/>
              </a:spcBef>
              <a:buFont typeface="Wingdings" panose="05000000000000000000" pitchFamily="2" charset="2"/>
              <a:buChar char="ü"/>
            </a:pPr>
            <a:r>
              <a:rPr lang="en-US" altLang="zh-TW" sz="2000" dirty="0">
                <a:highlight>
                  <a:srgbClr val="FFFF00"/>
                </a:highlight>
              </a:rPr>
              <a:t>Changes in consumer behavior, diet, …..</a:t>
            </a:r>
            <a:endParaRPr lang="en-NZ" altLang="zh-TW" sz="2000" dirty="0">
              <a:highlight>
                <a:srgbClr val="FFFF00"/>
              </a:highlight>
            </a:endParaRPr>
          </a:p>
          <a:p>
            <a:pPr marL="0" indent="0">
              <a:lnSpc>
                <a:spcPct val="120000"/>
              </a:lnSpc>
              <a:spcBef>
                <a:spcPts val="0"/>
              </a:spcBef>
              <a:buNone/>
            </a:pPr>
            <a:endParaRPr lang="en-NZ" altLang="zh-TW" b="1" dirty="0">
              <a:solidFill>
                <a:srgbClr val="C00000"/>
              </a:solidFill>
            </a:endParaRPr>
          </a:p>
          <a:p>
            <a:pPr marL="0" indent="0">
              <a:lnSpc>
                <a:spcPct val="120000"/>
              </a:lnSpc>
              <a:spcBef>
                <a:spcPts val="600"/>
              </a:spcBef>
              <a:buNone/>
            </a:pPr>
            <a:endParaRPr lang="en-NZ" altLang="zh-TW" b="1" dirty="0">
              <a:solidFill>
                <a:srgbClr val="C00000"/>
              </a:solidFill>
            </a:endParaRPr>
          </a:p>
          <a:p>
            <a:pPr marL="0" indent="0" algn="ctr">
              <a:lnSpc>
                <a:spcPct val="120000"/>
              </a:lnSpc>
              <a:spcBef>
                <a:spcPts val="600"/>
              </a:spcBef>
              <a:buNone/>
            </a:pPr>
            <a:endParaRPr lang="en-US" altLang="zh-TW" sz="2400" dirty="0">
              <a:solidFill>
                <a:srgbClr val="FF0000"/>
              </a:solidFill>
            </a:endParaRPr>
          </a:p>
        </p:txBody>
      </p:sp>
      <p:sp>
        <p:nvSpPr>
          <p:cNvPr id="4" name="向右箭號 3"/>
          <p:cNvSpPr/>
          <p:nvPr/>
        </p:nvSpPr>
        <p:spPr>
          <a:xfrm>
            <a:off x="7112000" y="2929498"/>
            <a:ext cx="863600" cy="897435"/>
          </a:xfrm>
          <a:prstGeom prst="rightArrow">
            <a:avLst/>
          </a:prstGeom>
          <a:solidFill>
            <a:schemeClr val="accent6">
              <a:lumMod val="75000"/>
            </a:schemeClr>
          </a:solidFill>
          <a:ln w="28575"/>
        </p:spPr>
        <p:style>
          <a:lnRef idx="0">
            <a:schemeClr val="accent6"/>
          </a:lnRef>
          <a:fillRef idx="3">
            <a:schemeClr val="accent6"/>
          </a:fillRef>
          <a:effectRef idx="3">
            <a:schemeClr val="accent6"/>
          </a:effectRef>
          <a:fontRef idx="minor">
            <a:schemeClr val="lt1"/>
          </a:fontRef>
        </p:style>
        <p:txBody>
          <a:bodyPr rtlCol="0" anchor="ctr"/>
          <a:lstStyle/>
          <a:p>
            <a:pPr algn="ctr"/>
            <a:endParaRPr lang="zh-TW" altLang="en-US">
              <a:ln w="19050">
                <a:solidFill>
                  <a:srgbClr val="C00000"/>
                </a:solidFill>
              </a:ln>
            </a:endParaRPr>
          </a:p>
        </p:txBody>
      </p:sp>
      <p:sp>
        <p:nvSpPr>
          <p:cNvPr id="6" name="書卷 (水平) 5"/>
          <p:cNvSpPr/>
          <p:nvPr/>
        </p:nvSpPr>
        <p:spPr>
          <a:xfrm>
            <a:off x="7975600" y="2108200"/>
            <a:ext cx="4089401" cy="2235199"/>
          </a:xfrm>
          <a:prstGeom prst="horizontalScroll">
            <a:avLst/>
          </a:prstGeom>
          <a:ln w="28575">
            <a:solidFill>
              <a:schemeClr val="accent2">
                <a:lumMod val="50000"/>
              </a:schemeClr>
            </a:solidFill>
          </a:ln>
          <a:effectLst>
            <a:outerShdw blurRad="76200" dir="18900000" sy="23000" kx="-1200000" algn="bl" rotWithShape="0">
              <a:prstClr val="black">
                <a:alpha val="20000"/>
              </a:prstClr>
            </a:outerShdw>
          </a:effectLst>
        </p:spPr>
        <p:style>
          <a:lnRef idx="0">
            <a:schemeClr val="accent6"/>
          </a:lnRef>
          <a:fillRef idx="3">
            <a:schemeClr val="accent6"/>
          </a:fillRef>
          <a:effectRef idx="3">
            <a:schemeClr val="accent6"/>
          </a:effectRef>
          <a:fontRef idx="minor">
            <a:schemeClr val="lt1"/>
          </a:fontRef>
        </p:style>
        <p:txBody>
          <a:bodyPr rtlCol="0" anchor="ctr"/>
          <a:lstStyle/>
          <a:p>
            <a:pPr algn="ctr"/>
            <a:r>
              <a:rPr lang="en-US" altLang="zh-TW" sz="2800" b="1" dirty="0"/>
              <a:t>An </a:t>
            </a:r>
            <a:r>
              <a:rPr lang="en-US" altLang="zh-TW" sz="2800" b="1" dirty="0">
                <a:solidFill>
                  <a:srgbClr val="FFFF00"/>
                </a:solidFill>
                <a:effectLst>
                  <a:outerShdw blurRad="38100" dist="38100" dir="2700000" algn="tl">
                    <a:srgbClr val="000000">
                      <a:alpha val="43137"/>
                    </a:srgbClr>
                  </a:outerShdw>
                </a:effectLst>
              </a:rPr>
              <a:t>APEC Action Plan </a:t>
            </a:r>
            <a:r>
              <a:rPr lang="en-US" altLang="zh-TW" sz="2800" b="1" dirty="0"/>
              <a:t>for Reducing Food Loss and Waste</a:t>
            </a:r>
            <a:endParaRPr lang="zh-TW" altLang="en-US" dirty="0"/>
          </a:p>
        </p:txBody>
      </p:sp>
    </p:spTree>
    <p:extLst>
      <p:ext uri="{BB962C8B-B14F-4D97-AF65-F5344CB8AC3E}">
        <p14:creationId xmlns:p14="http://schemas.microsoft.com/office/powerpoint/2010/main" val="23460192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ctrTitle"/>
          </p:nvPr>
        </p:nvSpPr>
        <p:spPr>
          <a:xfrm>
            <a:off x="1676401" y="3703320"/>
            <a:ext cx="9144000" cy="1737042"/>
          </a:xfrm>
        </p:spPr>
        <p:txBody>
          <a:bodyPr>
            <a:normAutofit fontScale="90000"/>
          </a:bodyPr>
          <a:lstStyle/>
          <a:p>
            <a:r>
              <a:rPr lang="en-US" altLang="zh-TW" sz="5300" b="1" dirty="0">
                <a:latin typeface="+mn-lt"/>
              </a:rPr>
              <a:t>Thank you </a:t>
            </a:r>
            <a:br>
              <a:rPr lang="en-US" altLang="zh-TW" sz="5300" b="1" dirty="0">
                <a:latin typeface="+mn-lt"/>
              </a:rPr>
            </a:br>
            <a:br>
              <a:rPr lang="en-US" altLang="zh-TW" sz="5300" b="1" dirty="0">
                <a:latin typeface="+mn-lt"/>
              </a:rPr>
            </a:br>
            <a:r>
              <a:rPr lang="en-US" altLang="zh-TW" sz="5300" b="1" dirty="0">
                <a:latin typeface="+mn-lt"/>
              </a:rPr>
              <a:t>Comments/Suggestions welcome</a:t>
            </a:r>
            <a:br>
              <a:rPr lang="en-US" altLang="zh-TW" sz="5300" b="1" dirty="0">
                <a:latin typeface="+mn-lt"/>
              </a:rPr>
            </a:br>
            <a:br>
              <a:rPr lang="en-US" altLang="zh-TW" b="1" dirty="0">
                <a:latin typeface="+mn-lt"/>
              </a:rPr>
            </a:br>
            <a:r>
              <a:rPr lang="en-US" altLang="zh-TW" sz="3200" i="1" dirty="0">
                <a:solidFill>
                  <a:schemeClr val="accent5">
                    <a:lumMod val="75000"/>
                  </a:schemeClr>
                </a:solidFill>
                <a:latin typeface="+mn-lt"/>
              </a:rPr>
              <a:t>For more information, contact: Ching-Cheng Chang</a:t>
            </a:r>
            <a:br>
              <a:rPr lang="en-US" altLang="zh-TW" sz="3200" i="1" dirty="0">
                <a:solidFill>
                  <a:schemeClr val="accent5">
                    <a:lumMod val="75000"/>
                  </a:schemeClr>
                </a:solidFill>
                <a:latin typeface="+mn-lt"/>
              </a:rPr>
            </a:br>
            <a:r>
              <a:rPr lang="en-US" altLang="zh-TW" sz="3200" i="1" dirty="0">
                <a:solidFill>
                  <a:schemeClr val="accent5">
                    <a:lumMod val="75000"/>
                  </a:schemeClr>
                </a:solidFill>
                <a:latin typeface="+mn-lt"/>
              </a:rPr>
              <a:t>Institute of Economics, Academia </a:t>
            </a:r>
            <a:r>
              <a:rPr lang="en-US" altLang="zh-TW" sz="3200" i="1" dirty="0" err="1">
                <a:solidFill>
                  <a:schemeClr val="accent5">
                    <a:lumMod val="75000"/>
                  </a:schemeClr>
                </a:solidFill>
                <a:latin typeface="+mn-lt"/>
              </a:rPr>
              <a:t>Sinica</a:t>
            </a:r>
            <a:r>
              <a:rPr lang="en-US" altLang="zh-TW" sz="3200" i="1" dirty="0">
                <a:solidFill>
                  <a:schemeClr val="accent5">
                    <a:lumMod val="75000"/>
                  </a:schemeClr>
                </a:solidFill>
                <a:latin typeface="+mn-lt"/>
              </a:rPr>
              <a:t>. </a:t>
            </a:r>
            <a:r>
              <a:rPr lang="en-US" altLang="zh-TW" sz="3100" dirty="0">
                <a:solidFill>
                  <a:schemeClr val="accent5">
                    <a:lumMod val="75000"/>
                  </a:schemeClr>
                </a:solidFill>
                <a:latin typeface="+mn-lt"/>
              </a:rPr>
              <a:t>emily33662666@gmail.com</a:t>
            </a:r>
            <a:endParaRPr lang="zh-TW" altLang="en-US" dirty="0">
              <a:solidFill>
                <a:schemeClr val="accent5">
                  <a:lumMod val="75000"/>
                </a:schemeClr>
              </a:solidFill>
              <a:latin typeface="+mn-lt"/>
            </a:endParaRPr>
          </a:p>
        </p:txBody>
      </p:sp>
    </p:spTree>
    <p:extLst>
      <p:ext uri="{BB962C8B-B14F-4D97-AF65-F5344CB8AC3E}">
        <p14:creationId xmlns:p14="http://schemas.microsoft.com/office/powerpoint/2010/main" val="40213367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0" y="230119"/>
            <a:ext cx="10515600" cy="1325563"/>
          </a:xfrm>
        </p:spPr>
        <p:txBody>
          <a:bodyPr>
            <a:normAutofit/>
          </a:bodyPr>
          <a:lstStyle/>
          <a:p>
            <a:pPr algn="ctr"/>
            <a:r>
              <a:rPr lang="en-US" altLang="zh-TW" sz="4800" b="1" dirty="0">
                <a:latin typeface="+mn-lt"/>
              </a:rPr>
              <a:t>Our Aims</a:t>
            </a:r>
            <a:endParaRPr lang="zh-TW" altLang="en-US" sz="4800" b="1" dirty="0">
              <a:latin typeface="+mn-lt"/>
            </a:endParaRPr>
          </a:p>
        </p:txBody>
      </p:sp>
      <p:sp>
        <p:nvSpPr>
          <p:cNvPr id="3" name="內容版面配置區 2"/>
          <p:cNvSpPr>
            <a:spLocks noGrp="1"/>
          </p:cNvSpPr>
          <p:nvPr>
            <p:ph idx="1"/>
          </p:nvPr>
        </p:nvSpPr>
        <p:spPr>
          <a:xfrm>
            <a:off x="649057" y="2091177"/>
            <a:ext cx="7494279" cy="2558461"/>
          </a:xfrm>
        </p:spPr>
        <p:txBody>
          <a:bodyPr>
            <a:normAutofit/>
          </a:bodyPr>
          <a:lstStyle/>
          <a:p>
            <a:pPr marL="514350" lvl="0" indent="-514350">
              <a:spcBef>
                <a:spcPts val="1200"/>
              </a:spcBef>
              <a:buFont typeface="+mj-lt"/>
              <a:buAutoNum type="arabicPeriod"/>
            </a:pPr>
            <a:r>
              <a:rPr lang="en-US" altLang="zh-TW" sz="3600" b="1" dirty="0"/>
              <a:t>Discuss </a:t>
            </a:r>
            <a:r>
              <a:rPr lang="en-US" altLang="zh-TW" sz="3600" b="1" dirty="0">
                <a:solidFill>
                  <a:srgbClr val="FF0000"/>
                </a:solidFill>
              </a:rPr>
              <a:t>challenges</a:t>
            </a:r>
            <a:r>
              <a:rPr lang="en-US" altLang="zh-TW" sz="3600" b="1" dirty="0"/>
              <a:t> by COVID-19 </a:t>
            </a:r>
            <a:endParaRPr lang="zh-TW" altLang="zh-TW" sz="3600" b="1" dirty="0"/>
          </a:p>
          <a:p>
            <a:pPr marL="514350" lvl="0" indent="-514350">
              <a:spcBef>
                <a:spcPts val="1200"/>
              </a:spcBef>
              <a:buFont typeface="+mj-lt"/>
              <a:buAutoNum type="arabicPeriod"/>
            </a:pPr>
            <a:r>
              <a:rPr lang="en-US" altLang="zh-TW" sz="3600" b="1" dirty="0"/>
              <a:t>Build </a:t>
            </a:r>
            <a:r>
              <a:rPr lang="en-US" altLang="zh-TW" sz="3600" b="1" dirty="0">
                <a:solidFill>
                  <a:srgbClr val="FF0000"/>
                </a:solidFill>
              </a:rPr>
              <a:t>capacity</a:t>
            </a:r>
            <a:r>
              <a:rPr lang="en-US" altLang="zh-TW" sz="3600" b="1" dirty="0"/>
              <a:t> during recovery</a:t>
            </a:r>
            <a:endParaRPr lang="zh-TW" altLang="zh-TW" sz="3600" b="1" dirty="0"/>
          </a:p>
          <a:p>
            <a:pPr marL="514350" lvl="0" indent="-514350">
              <a:spcBef>
                <a:spcPts val="1200"/>
              </a:spcBef>
              <a:buFont typeface="+mj-lt"/>
              <a:buAutoNum type="arabicPeriod"/>
            </a:pPr>
            <a:r>
              <a:rPr lang="en-US" altLang="zh-TW" sz="3600" b="1" dirty="0"/>
              <a:t>Share </a:t>
            </a:r>
            <a:r>
              <a:rPr lang="en-US" altLang="zh-TW" sz="3600" b="1" dirty="0">
                <a:solidFill>
                  <a:srgbClr val="FF0000"/>
                </a:solidFill>
              </a:rPr>
              <a:t>best practices</a:t>
            </a:r>
            <a:r>
              <a:rPr lang="en-US" altLang="zh-TW" sz="3600" b="1" dirty="0"/>
              <a:t> &amp; </a:t>
            </a:r>
            <a:r>
              <a:rPr lang="en-US" altLang="zh-TW" sz="3600" b="1" dirty="0">
                <a:solidFill>
                  <a:srgbClr val="FF0000"/>
                </a:solidFill>
              </a:rPr>
              <a:t>technologies</a:t>
            </a:r>
            <a:endParaRPr lang="zh-TW" altLang="zh-TW" sz="3600" b="1" dirty="0">
              <a:solidFill>
                <a:srgbClr val="FF0000"/>
              </a:solidFill>
            </a:endParaRPr>
          </a:p>
          <a:p>
            <a:pPr marL="514350" lvl="0" indent="-514350">
              <a:spcBef>
                <a:spcPts val="1200"/>
              </a:spcBef>
              <a:buFont typeface="+mj-lt"/>
              <a:buAutoNum type="arabicPeriod"/>
            </a:pPr>
            <a:r>
              <a:rPr lang="en-US" altLang="zh-TW" sz="3600" b="1" dirty="0"/>
              <a:t>Address APEC </a:t>
            </a:r>
            <a:r>
              <a:rPr lang="en-US" altLang="zh-TW" sz="3600" b="1" dirty="0">
                <a:solidFill>
                  <a:srgbClr val="FF0000"/>
                </a:solidFill>
              </a:rPr>
              <a:t>agenda </a:t>
            </a:r>
            <a:r>
              <a:rPr lang="en-US" altLang="zh-TW" sz="3600" b="1" dirty="0"/>
              <a:t>beyond 2020 </a:t>
            </a:r>
            <a:endParaRPr lang="zh-TW" altLang="zh-TW" sz="3600" b="1" dirty="0"/>
          </a:p>
          <a:p>
            <a:pPr marL="514350" indent="-514350">
              <a:spcBef>
                <a:spcPts val="1200"/>
              </a:spcBef>
              <a:buFont typeface="+mj-lt"/>
              <a:buAutoNum type="arabicPeriod"/>
            </a:pPr>
            <a:endParaRPr lang="zh-TW" altLang="en-US" sz="3600" b="1" dirty="0"/>
          </a:p>
        </p:txBody>
      </p:sp>
      <p:sp>
        <p:nvSpPr>
          <p:cNvPr id="4" name="右大括弧 3"/>
          <p:cNvSpPr/>
          <p:nvPr/>
        </p:nvSpPr>
        <p:spPr>
          <a:xfrm>
            <a:off x="8235349" y="2264318"/>
            <a:ext cx="736122" cy="972985"/>
          </a:xfrm>
          <a:prstGeom prst="rightBrace">
            <a:avLst>
              <a:gd name="adj1" fmla="val 8333"/>
              <a:gd name="adj2" fmla="val 50855"/>
            </a:avLst>
          </a:prstGeom>
          <a:ln w="381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5" name="文字方塊 4"/>
          <p:cNvSpPr txBox="1"/>
          <p:nvPr/>
        </p:nvSpPr>
        <p:spPr>
          <a:xfrm>
            <a:off x="9092238" y="2493171"/>
            <a:ext cx="1345721" cy="523220"/>
          </a:xfrm>
          <a:prstGeom prst="rect">
            <a:avLst/>
          </a:prstGeom>
          <a:solidFill>
            <a:srgbClr val="002060"/>
          </a:solidFill>
          <a:scene3d>
            <a:camera prst="perspectiveFront"/>
            <a:lightRig rig="threePt" dir="t"/>
          </a:scene3d>
          <a:sp3d>
            <a:bevelT w="165100" prst="coolSlant"/>
          </a:sp3d>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en-US" altLang="zh-TW" sz="2800" b="1" dirty="0">
                <a:ln w="0"/>
                <a:solidFill>
                  <a:schemeClr val="bg1"/>
                </a:solidFill>
                <a:effectLst>
                  <a:outerShdw blurRad="38100" dist="19050" dir="2700000" algn="tl" rotWithShape="0">
                    <a:schemeClr val="dk1">
                      <a:alpha val="40000"/>
                    </a:schemeClr>
                  </a:outerShdw>
                </a:effectLst>
              </a:rPr>
              <a:t>Day 1</a:t>
            </a:r>
            <a:endParaRPr lang="zh-TW" altLang="en-US" sz="2800" b="1" dirty="0">
              <a:ln w="0"/>
              <a:solidFill>
                <a:schemeClr val="bg1"/>
              </a:solidFill>
              <a:effectLst>
                <a:outerShdw blurRad="38100" dist="19050" dir="2700000" algn="tl" rotWithShape="0">
                  <a:schemeClr val="dk1">
                    <a:alpha val="40000"/>
                  </a:schemeClr>
                </a:outerShdw>
              </a:effectLst>
            </a:endParaRPr>
          </a:p>
        </p:txBody>
      </p:sp>
      <p:sp>
        <p:nvSpPr>
          <p:cNvPr id="6" name="文字方塊 5"/>
          <p:cNvSpPr txBox="1"/>
          <p:nvPr/>
        </p:nvSpPr>
        <p:spPr>
          <a:xfrm>
            <a:off x="9092238" y="3408806"/>
            <a:ext cx="1345721" cy="523220"/>
          </a:xfrm>
          <a:prstGeom prst="rect">
            <a:avLst/>
          </a:prstGeom>
          <a:solidFill>
            <a:srgbClr val="002060"/>
          </a:solidFill>
          <a:scene3d>
            <a:camera prst="perspectiveFront"/>
            <a:lightRig rig="threePt" dir="t"/>
          </a:scene3d>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en-US" altLang="zh-TW" sz="2800" b="1" dirty="0"/>
              <a:t>Day 2</a:t>
            </a:r>
            <a:endParaRPr lang="zh-TW" altLang="en-US" sz="2800" b="1" dirty="0"/>
          </a:p>
        </p:txBody>
      </p:sp>
      <p:sp>
        <p:nvSpPr>
          <p:cNvPr id="7" name="文字方塊 6"/>
          <p:cNvSpPr txBox="1"/>
          <p:nvPr/>
        </p:nvSpPr>
        <p:spPr>
          <a:xfrm>
            <a:off x="9092238" y="4103530"/>
            <a:ext cx="1345721" cy="523220"/>
          </a:xfrm>
          <a:prstGeom prst="rect">
            <a:avLst/>
          </a:prstGeom>
          <a:solidFill>
            <a:srgbClr val="002060"/>
          </a:solidFill>
          <a:scene3d>
            <a:camera prst="perspectiveFront"/>
            <a:lightRig rig="threePt" dir="t"/>
          </a:scene3d>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en-US" altLang="zh-TW" sz="2800" b="1" dirty="0"/>
              <a:t>Day 3</a:t>
            </a:r>
            <a:endParaRPr lang="zh-TW" altLang="en-US" sz="2800" b="1" dirty="0"/>
          </a:p>
        </p:txBody>
      </p:sp>
      <p:cxnSp>
        <p:nvCxnSpPr>
          <p:cNvPr id="12" name="直線單箭頭接點 11"/>
          <p:cNvCxnSpPr/>
          <p:nvPr/>
        </p:nvCxnSpPr>
        <p:spPr>
          <a:xfrm flipV="1">
            <a:off x="8255479" y="4308293"/>
            <a:ext cx="836759" cy="9731"/>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直線單箭頭接點 13"/>
          <p:cNvCxnSpPr/>
          <p:nvPr/>
        </p:nvCxnSpPr>
        <p:spPr>
          <a:xfrm flipV="1">
            <a:off x="8265541" y="3742889"/>
            <a:ext cx="836759" cy="9731"/>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34644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70449" y="423867"/>
            <a:ext cx="10515600" cy="1006475"/>
          </a:xfrm>
        </p:spPr>
        <p:txBody>
          <a:bodyPr>
            <a:normAutofit/>
          </a:bodyPr>
          <a:lstStyle/>
          <a:p>
            <a:pPr algn="ctr"/>
            <a:r>
              <a:rPr lang="en-US" altLang="zh-TW" sz="4800" b="1" dirty="0">
                <a:latin typeface="+mn-lt"/>
              </a:rPr>
              <a:t>Our Vision</a:t>
            </a:r>
            <a:endParaRPr lang="zh-TW" altLang="en-US" sz="4800" b="1" dirty="0">
              <a:latin typeface="+mn-lt"/>
            </a:endParaRPr>
          </a:p>
        </p:txBody>
      </p:sp>
      <p:sp>
        <p:nvSpPr>
          <p:cNvPr id="3" name="內容版面配置區 2"/>
          <p:cNvSpPr>
            <a:spLocks noGrp="1"/>
          </p:cNvSpPr>
          <p:nvPr>
            <p:ph idx="1"/>
          </p:nvPr>
        </p:nvSpPr>
        <p:spPr>
          <a:xfrm>
            <a:off x="979099" y="1813634"/>
            <a:ext cx="10340836" cy="3691807"/>
          </a:xfrm>
        </p:spPr>
        <p:txBody>
          <a:bodyPr>
            <a:normAutofit fontScale="92500" lnSpcReduction="10000"/>
          </a:bodyPr>
          <a:lstStyle/>
          <a:p>
            <a:pPr marL="0" indent="0">
              <a:buNone/>
            </a:pPr>
            <a:r>
              <a:rPr lang="en-US" altLang="zh-TW" sz="3200" b="1" i="1" u="sng" dirty="0"/>
              <a:t>APEC </a:t>
            </a:r>
            <a:r>
              <a:rPr lang="en-US" altLang="zh-TW" sz="3200" b="1" i="1" u="sng" dirty="0" err="1"/>
              <a:t>Putrajaya</a:t>
            </a:r>
            <a:r>
              <a:rPr lang="en-US" altLang="zh-TW" sz="3200" b="1" i="1" u="sng" dirty="0"/>
              <a:t> Vision 2040 </a:t>
            </a:r>
            <a:r>
              <a:rPr lang="en-US" altLang="zh-TW" sz="3200" b="1" dirty="0"/>
              <a:t>(</a:t>
            </a:r>
            <a:r>
              <a:rPr lang="en-US" altLang="zh-TW" sz="3200" b="1" i="1" dirty="0"/>
              <a:t>2020 Kuala Lumpur Declaration</a:t>
            </a:r>
            <a:r>
              <a:rPr lang="en-US" altLang="zh-TW" sz="3200" b="1" dirty="0"/>
              <a:t>):</a:t>
            </a:r>
          </a:p>
          <a:p>
            <a:r>
              <a:rPr lang="en-US" altLang="zh-TW" dirty="0"/>
              <a:t>Our vision is an </a:t>
            </a:r>
            <a:r>
              <a:rPr lang="en-US" altLang="zh-TW" b="1" i="1" dirty="0"/>
              <a:t>open, dynamic, resilient, and peaceful </a:t>
            </a:r>
            <a:r>
              <a:rPr lang="en-US" altLang="zh-TW" dirty="0"/>
              <a:t>Asia-Pacific community by 2040….</a:t>
            </a:r>
          </a:p>
          <a:p>
            <a:r>
              <a:rPr lang="en-US" altLang="zh-TW" dirty="0"/>
              <a:t>…</a:t>
            </a:r>
          </a:p>
          <a:p>
            <a:r>
              <a:rPr lang="en-US" altLang="zh-TW" dirty="0"/>
              <a:t>To maintain APEC’s unique position as the </a:t>
            </a:r>
            <a:r>
              <a:rPr lang="en-US" altLang="zh-TW" b="1" i="1" dirty="0"/>
              <a:t>premier forum </a:t>
            </a:r>
            <a:r>
              <a:rPr lang="en-US" altLang="zh-TW" dirty="0"/>
              <a:t>for </a:t>
            </a:r>
            <a:r>
              <a:rPr lang="en-US" altLang="zh-TW" b="1" i="1" dirty="0">
                <a:solidFill>
                  <a:srgbClr val="C00000"/>
                </a:solidFill>
              </a:rPr>
              <a:t>regional economic cooperation</a:t>
            </a:r>
            <a:r>
              <a:rPr lang="en-US" altLang="zh-TW" dirty="0"/>
              <a:t> as well as  a modern, efficient and effective </a:t>
            </a:r>
            <a:r>
              <a:rPr lang="en-US" altLang="zh-TW" b="1" i="1" dirty="0"/>
              <a:t>incubator of ideas</a:t>
            </a:r>
            <a:r>
              <a:rPr lang="en-US" altLang="zh-TW" dirty="0"/>
              <a:t>, we will embrace continuous improvement of APEC as an </a:t>
            </a:r>
            <a:r>
              <a:rPr lang="en-US" altLang="zh-TW" b="1" i="1" dirty="0"/>
              <a:t>institution</a:t>
            </a:r>
            <a:r>
              <a:rPr lang="en-US" altLang="zh-TW" dirty="0"/>
              <a:t> through </a:t>
            </a:r>
            <a:r>
              <a:rPr lang="en-US" altLang="zh-TW" b="1" i="1" dirty="0"/>
              <a:t>good governance </a:t>
            </a:r>
            <a:r>
              <a:rPr lang="en-US" altLang="zh-TW" dirty="0"/>
              <a:t>and </a:t>
            </a:r>
            <a:r>
              <a:rPr lang="en-US" altLang="zh-TW" b="1" i="1" dirty="0"/>
              <a:t>stakeholder engagements.</a:t>
            </a:r>
          </a:p>
          <a:p>
            <a:r>
              <a:rPr lang="en-US" altLang="zh-TW" dirty="0"/>
              <a:t>  … with an appropriate </a:t>
            </a:r>
            <a:r>
              <a:rPr lang="en-US" altLang="zh-TW" b="1" i="1" dirty="0">
                <a:solidFill>
                  <a:srgbClr val="C00000"/>
                </a:solidFill>
              </a:rPr>
              <a:t>implementation plan </a:t>
            </a:r>
            <a:r>
              <a:rPr lang="en-US" altLang="zh-TW" dirty="0"/>
              <a:t>and </a:t>
            </a:r>
            <a:r>
              <a:rPr lang="en-US" altLang="zh-TW" b="1" i="1" dirty="0">
                <a:solidFill>
                  <a:srgbClr val="C00000"/>
                </a:solidFill>
              </a:rPr>
              <a:t>review of its progress</a:t>
            </a:r>
            <a:r>
              <a:rPr lang="en-US" altLang="zh-TW" dirty="0"/>
              <a:t>.</a:t>
            </a:r>
            <a:endParaRPr lang="zh-TW" altLang="en-US" dirty="0"/>
          </a:p>
        </p:txBody>
      </p:sp>
      <p:pic>
        <p:nvPicPr>
          <p:cNvPr id="4" name="圖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449" y="40575"/>
            <a:ext cx="1389767" cy="1389767"/>
          </a:xfrm>
          <a:prstGeom prst="rect">
            <a:avLst/>
          </a:prstGeom>
        </p:spPr>
      </p:pic>
    </p:spTree>
    <p:extLst>
      <p:ext uri="{BB962C8B-B14F-4D97-AF65-F5344CB8AC3E}">
        <p14:creationId xmlns:p14="http://schemas.microsoft.com/office/powerpoint/2010/main" val="13747566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004389" y="-118534"/>
            <a:ext cx="10515600" cy="1325563"/>
          </a:xfrm>
        </p:spPr>
        <p:txBody>
          <a:bodyPr/>
          <a:lstStyle/>
          <a:p>
            <a:r>
              <a:rPr lang="en-US" altLang="zh-TW" b="1" dirty="0">
                <a:latin typeface="+mn-lt"/>
              </a:rPr>
              <a:t>Summary of DAY 1 (1)</a:t>
            </a:r>
            <a:endParaRPr lang="zh-TW" altLang="en-US" b="1" dirty="0">
              <a:latin typeface="+mn-lt"/>
            </a:endParaRPr>
          </a:p>
        </p:txBody>
      </p:sp>
      <p:sp>
        <p:nvSpPr>
          <p:cNvPr id="3" name="內容版面配置區 2"/>
          <p:cNvSpPr>
            <a:spLocks noGrp="1"/>
          </p:cNvSpPr>
          <p:nvPr>
            <p:ph idx="1"/>
          </p:nvPr>
        </p:nvSpPr>
        <p:spPr>
          <a:xfrm>
            <a:off x="1192761" y="1207029"/>
            <a:ext cx="6401839" cy="4351338"/>
          </a:xfrm>
        </p:spPr>
        <p:txBody>
          <a:bodyPr/>
          <a:lstStyle/>
          <a:p>
            <a:pPr marL="0" indent="0">
              <a:buNone/>
            </a:pPr>
            <a:r>
              <a:rPr lang="en-US" altLang="zh-TW" sz="3200" b="1" dirty="0"/>
              <a:t>Maximo Torero (Keynote)</a:t>
            </a:r>
          </a:p>
          <a:p>
            <a:pPr lvl="1"/>
            <a:r>
              <a:rPr lang="en-US" altLang="zh-TW" b="1" dirty="0"/>
              <a:t>FLW: Opportunity of a </a:t>
            </a:r>
            <a:r>
              <a:rPr lang="en-US" altLang="zh-TW" b="1" i="1" dirty="0">
                <a:solidFill>
                  <a:srgbClr val="C00000"/>
                </a:solidFill>
              </a:rPr>
              <a:t>Triple Win</a:t>
            </a:r>
            <a:endParaRPr lang="en-US" altLang="zh-TW" i="1" dirty="0">
              <a:solidFill>
                <a:srgbClr val="C00000"/>
              </a:solidFill>
            </a:endParaRPr>
          </a:p>
          <a:p>
            <a:pPr lvl="1"/>
            <a:r>
              <a:rPr lang="en-US" altLang="zh-TW" b="1" dirty="0"/>
              <a:t>Examples</a:t>
            </a:r>
            <a:r>
              <a:rPr lang="en-US" altLang="zh-TW" dirty="0"/>
              <a:t> on </a:t>
            </a:r>
            <a:r>
              <a:rPr lang="en-US" altLang="zh-TW" b="1" dirty="0"/>
              <a:t>How to reduce FLW</a:t>
            </a:r>
          </a:p>
          <a:p>
            <a:pPr lvl="1"/>
            <a:r>
              <a:rPr lang="en-US" altLang="zh-TW" b="1" dirty="0"/>
              <a:t>Importance</a:t>
            </a:r>
            <a:r>
              <a:rPr lang="en-US" altLang="zh-TW" dirty="0"/>
              <a:t> of </a:t>
            </a:r>
          </a:p>
          <a:p>
            <a:pPr lvl="2"/>
            <a:r>
              <a:rPr lang="en-US" altLang="zh-TW" sz="2400" dirty="0"/>
              <a:t>Scientific Research, </a:t>
            </a:r>
          </a:p>
          <a:p>
            <a:pPr lvl="2"/>
            <a:r>
              <a:rPr lang="en-US" altLang="zh-TW" sz="2400" dirty="0"/>
              <a:t>Government Incentives, </a:t>
            </a:r>
          </a:p>
          <a:p>
            <a:pPr lvl="2"/>
            <a:r>
              <a:rPr lang="en-US" altLang="zh-TW" sz="2400" dirty="0"/>
              <a:t>Public-Private Partnership, </a:t>
            </a:r>
          </a:p>
          <a:p>
            <a:pPr lvl="2"/>
            <a:r>
              <a:rPr lang="en-US" altLang="zh-TW" sz="2400" dirty="0"/>
              <a:t>Knowledge Sharing among Economies, </a:t>
            </a:r>
          </a:p>
          <a:p>
            <a:pPr lvl="2"/>
            <a:r>
              <a:rPr lang="en-US" altLang="zh-TW" sz="2400" dirty="0"/>
              <a:t>Consumer Education.</a:t>
            </a:r>
            <a:endParaRPr lang="zh-TW" altLang="en-US" sz="2400" dirty="0"/>
          </a:p>
        </p:txBody>
      </p:sp>
      <p:graphicFrame>
        <p:nvGraphicFramePr>
          <p:cNvPr id="6" name="資料庫圖表 5"/>
          <p:cNvGraphicFramePr/>
          <p:nvPr>
            <p:extLst>
              <p:ext uri="{D42A27DB-BD31-4B8C-83A1-F6EECF244321}">
                <p14:modId xmlns:p14="http://schemas.microsoft.com/office/powerpoint/2010/main" val="505170032"/>
              </p:ext>
            </p:extLst>
          </p:nvPr>
        </p:nvGraphicFramePr>
        <p:xfrm>
          <a:off x="6892505" y="910168"/>
          <a:ext cx="6148718" cy="47667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072682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01768" y="0"/>
            <a:ext cx="10515600" cy="1325563"/>
          </a:xfrm>
        </p:spPr>
        <p:txBody>
          <a:bodyPr/>
          <a:lstStyle/>
          <a:p>
            <a:pPr algn="ctr"/>
            <a:r>
              <a:rPr lang="en-US" altLang="zh-TW" b="1" dirty="0">
                <a:latin typeface="+mn-lt"/>
              </a:rPr>
              <a:t>Summary of DAY 1 (2)</a:t>
            </a:r>
            <a:endParaRPr lang="zh-TW" altLang="en-US" b="1" dirty="0">
              <a:latin typeface="+mn-lt"/>
            </a:endParaRPr>
          </a:p>
        </p:txBody>
      </p:sp>
      <p:sp>
        <p:nvSpPr>
          <p:cNvPr id="3" name="內容版面配置區 2"/>
          <p:cNvSpPr>
            <a:spLocks noGrp="1"/>
          </p:cNvSpPr>
          <p:nvPr>
            <p:ph sz="half" idx="1"/>
          </p:nvPr>
        </p:nvSpPr>
        <p:spPr>
          <a:xfrm>
            <a:off x="415505" y="1314592"/>
            <a:ext cx="5344063" cy="3877886"/>
          </a:xfrm>
          <a:solidFill>
            <a:schemeClr val="accent4">
              <a:lumMod val="20000"/>
              <a:lumOff val="80000"/>
            </a:schemeClr>
          </a:solidFill>
        </p:spPr>
        <p:txBody>
          <a:bodyPr>
            <a:normAutofit fontScale="92500" lnSpcReduction="10000"/>
          </a:bodyPr>
          <a:lstStyle/>
          <a:p>
            <a:pPr marL="0" indent="0">
              <a:buNone/>
            </a:pPr>
            <a:r>
              <a:rPr lang="en-US" altLang="zh-TW" sz="3000" b="1" u="sng" dirty="0">
                <a:solidFill>
                  <a:schemeClr val="accent2">
                    <a:lumMod val="50000"/>
                  </a:schemeClr>
                </a:solidFill>
              </a:rPr>
              <a:t>Dawn </a:t>
            </a:r>
            <a:r>
              <a:rPr lang="en-US" altLang="zh-TW" sz="3000" b="1" u="sng" dirty="0" err="1">
                <a:solidFill>
                  <a:schemeClr val="accent2">
                    <a:lumMod val="50000"/>
                  </a:schemeClr>
                </a:solidFill>
              </a:rPr>
              <a:t>Thilmany</a:t>
            </a:r>
            <a:r>
              <a:rPr lang="en-US" altLang="zh-TW" sz="3000" b="1" u="sng" dirty="0">
                <a:solidFill>
                  <a:schemeClr val="accent2">
                    <a:lumMod val="50000"/>
                  </a:schemeClr>
                </a:solidFill>
              </a:rPr>
              <a:t> (US)</a:t>
            </a:r>
          </a:p>
          <a:p>
            <a:pPr lvl="1"/>
            <a:r>
              <a:rPr lang="en-US" altLang="zh-TW" b="1" dirty="0">
                <a:solidFill>
                  <a:schemeClr val="accent2">
                    <a:lumMod val="50000"/>
                  </a:schemeClr>
                </a:solidFill>
              </a:rPr>
              <a:t>Consumers responses from survey</a:t>
            </a:r>
          </a:p>
          <a:p>
            <a:pPr lvl="2"/>
            <a:r>
              <a:rPr lang="en-US" altLang="zh-TW" dirty="0">
                <a:solidFill>
                  <a:schemeClr val="accent2">
                    <a:lumMod val="50000"/>
                  </a:schemeClr>
                </a:solidFill>
              </a:rPr>
              <a:t>Trend towards e-commerce </a:t>
            </a:r>
          </a:p>
          <a:p>
            <a:pPr lvl="2"/>
            <a:r>
              <a:rPr lang="en-US" altLang="zh-TW" dirty="0">
                <a:solidFill>
                  <a:schemeClr val="accent2">
                    <a:lumMod val="50000"/>
                  </a:schemeClr>
                </a:solidFill>
              </a:rPr>
              <a:t>Away-from vs. At-home eating </a:t>
            </a:r>
          </a:p>
          <a:p>
            <a:pPr lvl="1"/>
            <a:r>
              <a:rPr lang="en-US" altLang="zh-TW" b="1" dirty="0">
                <a:solidFill>
                  <a:schemeClr val="accent2">
                    <a:lumMod val="50000"/>
                  </a:schemeClr>
                </a:solidFill>
              </a:rPr>
              <a:t>Trade disruptions</a:t>
            </a:r>
          </a:p>
          <a:p>
            <a:pPr lvl="2"/>
            <a:r>
              <a:rPr lang="en-US" altLang="zh-TW" dirty="0">
                <a:solidFill>
                  <a:schemeClr val="accent2">
                    <a:lumMod val="50000"/>
                  </a:schemeClr>
                </a:solidFill>
              </a:rPr>
              <a:t>Sector-specific in nature</a:t>
            </a:r>
          </a:p>
          <a:p>
            <a:pPr lvl="1"/>
            <a:r>
              <a:rPr lang="en-US" altLang="zh-TW" b="1" dirty="0">
                <a:solidFill>
                  <a:schemeClr val="accent2">
                    <a:lumMod val="50000"/>
                  </a:schemeClr>
                </a:solidFill>
              </a:rPr>
              <a:t>New models in the US</a:t>
            </a:r>
          </a:p>
          <a:p>
            <a:pPr lvl="2"/>
            <a:r>
              <a:rPr lang="en-US" altLang="zh-TW" sz="2400" dirty="0">
                <a:solidFill>
                  <a:schemeClr val="accent2">
                    <a:lumMod val="50000"/>
                  </a:schemeClr>
                </a:solidFill>
              </a:rPr>
              <a:t>Food-box programs </a:t>
            </a:r>
          </a:p>
          <a:p>
            <a:pPr lvl="2"/>
            <a:r>
              <a:rPr lang="en-US" altLang="zh-TW" sz="2400" dirty="0">
                <a:solidFill>
                  <a:schemeClr val="accent2">
                    <a:lumMod val="50000"/>
                  </a:schemeClr>
                </a:solidFill>
              </a:rPr>
              <a:t>More local nodes/hubs</a:t>
            </a:r>
          </a:p>
          <a:p>
            <a:pPr lvl="2"/>
            <a:r>
              <a:rPr lang="en-US" altLang="zh-TW" sz="2400" dirty="0">
                <a:solidFill>
                  <a:schemeClr val="accent2">
                    <a:lumMod val="50000"/>
                  </a:schemeClr>
                </a:solidFill>
              </a:rPr>
              <a:t>Economies of scale maintain in retail</a:t>
            </a:r>
            <a:endParaRPr lang="en-US" altLang="zh-TW" b="1" dirty="0">
              <a:solidFill>
                <a:schemeClr val="accent2">
                  <a:lumMod val="50000"/>
                </a:schemeClr>
              </a:solidFill>
            </a:endParaRPr>
          </a:p>
        </p:txBody>
      </p:sp>
      <p:sp>
        <p:nvSpPr>
          <p:cNvPr id="4" name="內容版面配置區 3"/>
          <p:cNvSpPr>
            <a:spLocks noGrp="1"/>
          </p:cNvSpPr>
          <p:nvPr>
            <p:ph sz="half" idx="2"/>
          </p:nvPr>
        </p:nvSpPr>
        <p:spPr>
          <a:xfrm>
            <a:off x="6277632" y="1325563"/>
            <a:ext cx="5464835" cy="3877886"/>
          </a:xfrm>
          <a:solidFill>
            <a:schemeClr val="accent6">
              <a:lumMod val="20000"/>
              <a:lumOff val="80000"/>
            </a:schemeClr>
          </a:solidFill>
        </p:spPr>
        <p:txBody>
          <a:bodyPr>
            <a:normAutofit fontScale="92500" lnSpcReduction="10000"/>
          </a:bodyPr>
          <a:lstStyle/>
          <a:p>
            <a:pPr marL="0" indent="0">
              <a:buNone/>
            </a:pPr>
            <a:r>
              <a:rPr lang="en-US" altLang="zh-TW" sz="3000" b="1" u="sng" dirty="0">
                <a:solidFill>
                  <a:srgbClr val="002060"/>
                </a:solidFill>
              </a:rPr>
              <a:t>Kevin Chen (P. R. China)</a:t>
            </a:r>
          </a:p>
          <a:p>
            <a:pPr lvl="1"/>
            <a:r>
              <a:rPr lang="en-US" altLang="zh-TW" b="1" dirty="0">
                <a:solidFill>
                  <a:srgbClr val="002060"/>
                </a:solidFill>
              </a:rPr>
              <a:t>Disruptions</a:t>
            </a:r>
            <a:r>
              <a:rPr lang="en-US" altLang="zh-TW" dirty="0">
                <a:solidFill>
                  <a:srgbClr val="002060"/>
                </a:solidFill>
              </a:rPr>
              <a:t> </a:t>
            </a:r>
          </a:p>
          <a:p>
            <a:pPr lvl="2"/>
            <a:r>
              <a:rPr lang="en-US" altLang="zh-TW" sz="2600" dirty="0">
                <a:solidFill>
                  <a:srgbClr val="002060"/>
                </a:solidFill>
              </a:rPr>
              <a:t>income</a:t>
            </a:r>
            <a:r>
              <a:rPr lang="en-US" altLang="zh-TW" sz="2600" dirty="0">
                <a:solidFill>
                  <a:srgbClr val="002060"/>
                </a:solidFill>
                <a:latin typeface="Calibri" panose="020F0502020204030204" pitchFamily="34" charset="0"/>
                <a:cs typeface="Calibri" panose="020F0502020204030204" pitchFamily="34" charset="0"/>
              </a:rPr>
              <a:t>/</a:t>
            </a:r>
            <a:r>
              <a:rPr lang="en-US" altLang="en-US" sz="2600" dirty="0">
                <a:solidFill>
                  <a:srgbClr val="002060"/>
                </a:solidFill>
                <a:latin typeface="Calibri" panose="020F0502020204030204" pitchFamily="34" charset="0"/>
                <a:cs typeface="Calibri" panose="020F0502020204030204" pitchFamily="34" charset="0"/>
              </a:rPr>
              <a:t>remittance</a:t>
            </a:r>
            <a:r>
              <a:rPr lang="en-US" altLang="zh-TW" sz="2600" dirty="0">
                <a:solidFill>
                  <a:srgbClr val="002060"/>
                </a:solidFill>
                <a:latin typeface="Calibri" panose="020F0502020204030204" pitchFamily="34" charset="0"/>
                <a:cs typeface="Calibri" panose="020F0502020204030204" pitchFamily="34" charset="0"/>
              </a:rPr>
              <a:t> </a:t>
            </a:r>
          </a:p>
          <a:p>
            <a:pPr lvl="1"/>
            <a:r>
              <a:rPr lang="en-US" altLang="zh-TW" b="1" dirty="0">
                <a:solidFill>
                  <a:srgbClr val="002060"/>
                </a:solidFill>
              </a:rPr>
              <a:t>Policy responses in China</a:t>
            </a:r>
          </a:p>
          <a:p>
            <a:pPr lvl="2"/>
            <a:r>
              <a:rPr lang="en-US" altLang="zh-TW" sz="2400" dirty="0">
                <a:solidFill>
                  <a:srgbClr val="002060"/>
                </a:solidFill>
                <a:cs typeface="Arial" panose="020B0604020202020204"/>
              </a:rPr>
              <a:t>Monitor market to avoid panic</a:t>
            </a:r>
          </a:p>
          <a:p>
            <a:pPr lvl="2"/>
            <a:r>
              <a:rPr lang="en-US" altLang="zh-TW" sz="2400" dirty="0">
                <a:solidFill>
                  <a:srgbClr val="002060"/>
                </a:solidFill>
              </a:rPr>
              <a:t>Promote e-commerce (3 models)</a:t>
            </a:r>
          </a:p>
          <a:p>
            <a:pPr lvl="1"/>
            <a:r>
              <a:rPr lang="en-US" altLang="zh-TW" b="1" dirty="0">
                <a:solidFill>
                  <a:srgbClr val="002060"/>
                </a:solidFill>
              </a:rPr>
              <a:t>IFPRI’s global response</a:t>
            </a:r>
          </a:p>
          <a:p>
            <a:pPr lvl="2"/>
            <a:r>
              <a:rPr lang="en-US" altLang="zh-TW" sz="2400" dirty="0">
                <a:solidFill>
                  <a:srgbClr val="002060"/>
                </a:solidFill>
              </a:rPr>
              <a:t>Build resilience into food system</a:t>
            </a:r>
          </a:p>
          <a:p>
            <a:pPr lvl="2"/>
            <a:r>
              <a:rPr lang="en-US" altLang="zh-TW" sz="2400" dirty="0">
                <a:solidFill>
                  <a:srgbClr val="002060"/>
                </a:solidFill>
              </a:rPr>
              <a:t>Maintain open trade</a:t>
            </a:r>
          </a:p>
          <a:p>
            <a:pPr lvl="2"/>
            <a:r>
              <a:rPr lang="en-US" altLang="zh-TW" sz="2400" dirty="0">
                <a:solidFill>
                  <a:srgbClr val="002060"/>
                </a:solidFill>
              </a:rPr>
              <a:t>Provide financial support</a:t>
            </a:r>
          </a:p>
          <a:p>
            <a:pPr lvl="2"/>
            <a:r>
              <a:rPr lang="en-US" altLang="zh-TW" sz="2400" dirty="0">
                <a:solidFill>
                  <a:srgbClr val="002060"/>
                </a:solidFill>
              </a:rPr>
              <a:t>Leverage private investment</a:t>
            </a:r>
            <a:endParaRPr lang="zh-TW" altLang="zh-TW" sz="2400" dirty="0">
              <a:solidFill>
                <a:srgbClr val="002060"/>
              </a:solidFill>
            </a:endParaRPr>
          </a:p>
          <a:p>
            <a:pPr lvl="1"/>
            <a:endParaRPr lang="zh-TW" altLang="en-US" dirty="0">
              <a:solidFill>
                <a:srgbClr val="002060"/>
              </a:solidFill>
            </a:endParaRPr>
          </a:p>
        </p:txBody>
      </p:sp>
    </p:spTree>
    <p:extLst>
      <p:ext uri="{BB962C8B-B14F-4D97-AF65-F5344CB8AC3E}">
        <p14:creationId xmlns:p14="http://schemas.microsoft.com/office/powerpoint/2010/main" val="13629381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912533" y="0"/>
            <a:ext cx="10515600" cy="1325563"/>
          </a:xfrm>
        </p:spPr>
        <p:txBody>
          <a:bodyPr/>
          <a:lstStyle/>
          <a:p>
            <a:r>
              <a:rPr lang="en-US" altLang="zh-TW" b="1" dirty="0">
                <a:latin typeface="+mn-lt"/>
              </a:rPr>
              <a:t>Summary of DAY 1 (3)</a:t>
            </a:r>
            <a:endParaRPr lang="zh-TW" altLang="en-US" b="1" dirty="0">
              <a:latin typeface="+mn-lt"/>
            </a:endParaRPr>
          </a:p>
        </p:txBody>
      </p:sp>
      <p:sp>
        <p:nvSpPr>
          <p:cNvPr id="3" name="內容版面配置區 2"/>
          <p:cNvSpPr>
            <a:spLocks noGrp="1"/>
          </p:cNvSpPr>
          <p:nvPr>
            <p:ph sz="half" idx="1"/>
          </p:nvPr>
        </p:nvSpPr>
        <p:spPr>
          <a:xfrm>
            <a:off x="362309" y="1230672"/>
            <a:ext cx="5536721" cy="4350619"/>
          </a:xfrm>
          <a:solidFill>
            <a:schemeClr val="accent4">
              <a:lumMod val="20000"/>
              <a:lumOff val="80000"/>
            </a:schemeClr>
          </a:solidFill>
        </p:spPr>
        <p:txBody>
          <a:bodyPr>
            <a:noAutofit/>
          </a:bodyPr>
          <a:lstStyle/>
          <a:p>
            <a:pPr marL="0" indent="0">
              <a:lnSpc>
                <a:spcPct val="100000"/>
              </a:lnSpc>
              <a:spcBef>
                <a:spcPts val="0"/>
              </a:spcBef>
              <a:buNone/>
            </a:pPr>
            <a:r>
              <a:rPr lang="en-US" altLang="zh-TW" b="1" u="sng" dirty="0">
                <a:solidFill>
                  <a:schemeClr val="accent2">
                    <a:lumMod val="50000"/>
                  </a:schemeClr>
                </a:solidFill>
              </a:rPr>
              <a:t>Miranda </a:t>
            </a:r>
            <a:r>
              <a:rPr lang="en-US" altLang="zh-TW" b="1" u="sng" dirty="0" err="1">
                <a:solidFill>
                  <a:schemeClr val="accent2">
                    <a:lumMod val="50000"/>
                  </a:schemeClr>
                </a:solidFill>
              </a:rPr>
              <a:t>Mirosa</a:t>
            </a:r>
            <a:r>
              <a:rPr lang="en-US" altLang="zh-TW" b="1" u="sng" dirty="0">
                <a:solidFill>
                  <a:schemeClr val="accent2">
                    <a:lumMod val="50000"/>
                  </a:schemeClr>
                </a:solidFill>
              </a:rPr>
              <a:t> (New Zealand)</a:t>
            </a:r>
          </a:p>
          <a:p>
            <a:pPr>
              <a:lnSpc>
                <a:spcPct val="100000"/>
              </a:lnSpc>
              <a:spcBef>
                <a:spcPts val="0"/>
              </a:spcBef>
            </a:pPr>
            <a:r>
              <a:rPr lang="en-US" altLang="zh-TW" sz="2400" b="1" dirty="0">
                <a:solidFill>
                  <a:schemeClr val="accent2">
                    <a:lumMod val="50000"/>
                  </a:schemeClr>
                </a:solidFill>
              </a:rPr>
              <a:t>8 challenges </a:t>
            </a:r>
          </a:p>
          <a:p>
            <a:pPr lvl="1">
              <a:lnSpc>
                <a:spcPct val="100000"/>
              </a:lnSpc>
              <a:spcBef>
                <a:spcPts val="0"/>
              </a:spcBef>
            </a:pPr>
            <a:r>
              <a:rPr lang="en-US" altLang="zh-TW" sz="1800" dirty="0">
                <a:solidFill>
                  <a:schemeClr val="accent2">
                    <a:lumMod val="50000"/>
                  </a:schemeClr>
                </a:solidFill>
              </a:rPr>
              <a:t>Consumption channel change</a:t>
            </a:r>
          </a:p>
          <a:p>
            <a:pPr lvl="1">
              <a:lnSpc>
                <a:spcPct val="100000"/>
              </a:lnSpc>
              <a:spcBef>
                <a:spcPts val="0"/>
              </a:spcBef>
            </a:pPr>
            <a:r>
              <a:rPr lang="en-US" altLang="zh-TW" sz="1800" dirty="0">
                <a:solidFill>
                  <a:schemeClr val="accent2">
                    <a:lumMod val="50000"/>
                  </a:schemeClr>
                </a:solidFill>
              </a:rPr>
              <a:t>Export</a:t>
            </a:r>
          </a:p>
          <a:p>
            <a:pPr lvl="1">
              <a:lnSpc>
                <a:spcPct val="100000"/>
              </a:lnSpc>
              <a:spcBef>
                <a:spcPts val="0"/>
              </a:spcBef>
            </a:pPr>
            <a:r>
              <a:rPr lang="en-US" altLang="zh-TW" sz="1800" dirty="0">
                <a:solidFill>
                  <a:schemeClr val="accent2">
                    <a:lumMod val="50000"/>
                  </a:schemeClr>
                </a:solidFill>
              </a:rPr>
              <a:t>Meat processing</a:t>
            </a:r>
          </a:p>
          <a:p>
            <a:pPr lvl="1">
              <a:lnSpc>
                <a:spcPct val="100000"/>
              </a:lnSpc>
              <a:spcBef>
                <a:spcPts val="0"/>
              </a:spcBef>
            </a:pPr>
            <a:r>
              <a:rPr lang="en-US" altLang="zh-TW" sz="1800" dirty="0">
                <a:solidFill>
                  <a:schemeClr val="accent2">
                    <a:lumMod val="50000"/>
                  </a:schemeClr>
                </a:solidFill>
              </a:rPr>
              <a:t>Labor shortage</a:t>
            </a:r>
          </a:p>
          <a:p>
            <a:pPr lvl="1">
              <a:lnSpc>
                <a:spcPct val="100000"/>
              </a:lnSpc>
              <a:spcBef>
                <a:spcPts val="0"/>
              </a:spcBef>
            </a:pPr>
            <a:r>
              <a:rPr lang="en-US" altLang="zh-TW" sz="1800" dirty="0">
                <a:solidFill>
                  <a:schemeClr val="accent2">
                    <a:lumMod val="50000"/>
                  </a:schemeClr>
                </a:solidFill>
              </a:rPr>
              <a:t>Household waste</a:t>
            </a:r>
          </a:p>
          <a:p>
            <a:pPr lvl="1">
              <a:lnSpc>
                <a:spcPct val="100000"/>
              </a:lnSpc>
              <a:spcBef>
                <a:spcPts val="0"/>
              </a:spcBef>
            </a:pPr>
            <a:r>
              <a:rPr lang="en-US" altLang="zh-TW" sz="1800" dirty="0">
                <a:solidFill>
                  <a:schemeClr val="accent2">
                    <a:lumMod val="50000"/>
                  </a:schemeClr>
                </a:solidFill>
              </a:rPr>
              <a:t>Increase food bank demand</a:t>
            </a:r>
          </a:p>
          <a:p>
            <a:pPr lvl="1">
              <a:lnSpc>
                <a:spcPct val="100000"/>
              </a:lnSpc>
              <a:spcBef>
                <a:spcPts val="0"/>
              </a:spcBef>
            </a:pPr>
            <a:r>
              <a:rPr lang="en-US" altLang="zh-TW" sz="1800" dirty="0">
                <a:solidFill>
                  <a:schemeClr val="accent2">
                    <a:lumMod val="50000"/>
                  </a:schemeClr>
                </a:solidFill>
              </a:rPr>
              <a:t>Need for long-term solutions </a:t>
            </a:r>
          </a:p>
          <a:p>
            <a:pPr lvl="1">
              <a:lnSpc>
                <a:spcPct val="100000"/>
              </a:lnSpc>
              <a:spcBef>
                <a:spcPts val="0"/>
              </a:spcBef>
            </a:pPr>
            <a:r>
              <a:rPr lang="en-US" altLang="zh-TW" sz="1800" dirty="0">
                <a:solidFill>
                  <a:schemeClr val="accent2">
                    <a:lumMod val="50000"/>
                  </a:schemeClr>
                </a:solidFill>
              </a:rPr>
              <a:t>Biological byproducts</a:t>
            </a:r>
          </a:p>
          <a:p>
            <a:pPr>
              <a:lnSpc>
                <a:spcPct val="100000"/>
              </a:lnSpc>
              <a:spcBef>
                <a:spcPts val="0"/>
              </a:spcBef>
            </a:pPr>
            <a:r>
              <a:rPr lang="en-US" altLang="zh-TW" sz="2400" b="1" dirty="0">
                <a:solidFill>
                  <a:schemeClr val="accent2">
                    <a:lumMod val="50000"/>
                  </a:schemeClr>
                </a:solidFill>
              </a:rPr>
              <a:t>Solutions</a:t>
            </a:r>
          </a:p>
          <a:p>
            <a:pPr lvl="1">
              <a:lnSpc>
                <a:spcPct val="100000"/>
              </a:lnSpc>
              <a:spcBef>
                <a:spcPts val="0"/>
              </a:spcBef>
            </a:pPr>
            <a:r>
              <a:rPr lang="en-US" altLang="zh-TW" sz="1800" dirty="0">
                <a:solidFill>
                  <a:schemeClr val="accent2">
                    <a:lumMod val="50000"/>
                  </a:schemeClr>
                </a:solidFill>
              </a:rPr>
              <a:t>Innovations</a:t>
            </a:r>
          </a:p>
          <a:p>
            <a:pPr lvl="1">
              <a:lnSpc>
                <a:spcPct val="100000"/>
              </a:lnSpc>
              <a:spcBef>
                <a:spcPts val="0"/>
              </a:spcBef>
            </a:pPr>
            <a:r>
              <a:rPr lang="en-US" altLang="zh-TW" sz="1800" dirty="0">
                <a:solidFill>
                  <a:schemeClr val="accent2">
                    <a:lumMod val="50000"/>
                  </a:schemeClr>
                </a:solidFill>
              </a:rPr>
              <a:t>Government support (funding and policy)</a:t>
            </a:r>
          </a:p>
          <a:p>
            <a:pPr lvl="1">
              <a:lnSpc>
                <a:spcPct val="100000"/>
              </a:lnSpc>
              <a:spcBef>
                <a:spcPts val="0"/>
              </a:spcBef>
            </a:pPr>
            <a:r>
              <a:rPr lang="en-US" altLang="zh-TW" sz="1800" dirty="0">
                <a:solidFill>
                  <a:schemeClr val="accent2">
                    <a:lumMod val="50000"/>
                  </a:schemeClr>
                </a:solidFill>
              </a:rPr>
              <a:t>Awareness and education</a:t>
            </a:r>
          </a:p>
          <a:p>
            <a:pPr lvl="2">
              <a:lnSpc>
                <a:spcPct val="100000"/>
              </a:lnSpc>
              <a:spcBef>
                <a:spcPts val="0"/>
              </a:spcBef>
            </a:pPr>
            <a:endParaRPr lang="en-US" altLang="zh-TW" sz="1400" b="1" dirty="0">
              <a:solidFill>
                <a:schemeClr val="accent2">
                  <a:lumMod val="50000"/>
                </a:schemeClr>
              </a:solidFill>
            </a:endParaRPr>
          </a:p>
        </p:txBody>
      </p:sp>
      <p:sp>
        <p:nvSpPr>
          <p:cNvPr id="7" name="內容版面配置區 3">
            <a:extLst>
              <a:ext uri="{FF2B5EF4-FFF2-40B4-BE49-F238E27FC236}">
                <a16:creationId xmlns:a16="http://schemas.microsoft.com/office/drawing/2014/main" id="{392CBB2F-80DE-934B-92B1-2DA23E18F716}"/>
              </a:ext>
            </a:extLst>
          </p:cNvPr>
          <p:cNvSpPr>
            <a:spLocks noGrp="1"/>
          </p:cNvSpPr>
          <p:nvPr>
            <p:ph sz="half" idx="2"/>
          </p:nvPr>
        </p:nvSpPr>
        <p:spPr>
          <a:xfrm>
            <a:off x="6327476" y="1230672"/>
            <a:ext cx="5542471" cy="4350619"/>
          </a:xfrm>
          <a:solidFill>
            <a:schemeClr val="accent3">
              <a:lumMod val="20000"/>
              <a:lumOff val="80000"/>
            </a:schemeClr>
          </a:solidFill>
        </p:spPr>
        <p:txBody>
          <a:bodyPr>
            <a:noAutofit/>
          </a:bodyPr>
          <a:lstStyle/>
          <a:p>
            <a:pPr marL="0" indent="0">
              <a:lnSpc>
                <a:spcPct val="100000"/>
              </a:lnSpc>
              <a:spcBef>
                <a:spcPts val="0"/>
              </a:spcBef>
              <a:buNone/>
            </a:pPr>
            <a:r>
              <a:rPr lang="en-US" altLang="zh-TW" b="1" u="sng" dirty="0">
                <a:solidFill>
                  <a:srgbClr val="002060"/>
                </a:solidFill>
              </a:rPr>
              <a:t>Mark Mitchell (Australia)</a:t>
            </a:r>
          </a:p>
          <a:p>
            <a:pPr>
              <a:lnSpc>
                <a:spcPct val="100000"/>
              </a:lnSpc>
              <a:spcBef>
                <a:spcPts val="0"/>
              </a:spcBef>
            </a:pPr>
            <a:r>
              <a:rPr lang="en-US" altLang="zh-TW" sz="2400" b="1" dirty="0">
                <a:solidFill>
                  <a:srgbClr val="002060"/>
                </a:solidFill>
              </a:rPr>
              <a:t>Challenges</a:t>
            </a:r>
          </a:p>
          <a:p>
            <a:pPr lvl="1">
              <a:lnSpc>
                <a:spcPct val="100000"/>
              </a:lnSpc>
              <a:spcBef>
                <a:spcPts val="0"/>
              </a:spcBef>
            </a:pPr>
            <a:r>
              <a:rPr lang="en-US" altLang="zh-TW" sz="1800" dirty="0">
                <a:solidFill>
                  <a:srgbClr val="002060"/>
                </a:solidFill>
              </a:rPr>
              <a:t>Doubled demand for food relief (2019 to 2020)</a:t>
            </a:r>
          </a:p>
          <a:p>
            <a:pPr lvl="1">
              <a:lnSpc>
                <a:spcPct val="100000"/>
              </a:lnSpc>
              <a:spcBef>
                <a:spcPts val="0"/>
              </a:spcBef>
            </a:pPr>
            <a:r>
              <a:rPr lang="en-US" altLang="zh-TW" sz="1800" dirty="0">
                <a:solidFill>
                  <a:srgbClr val="002060"/>
                </a:solidFill>
              </a:rPr>
              <a:t>Change in consumer values: </a:t>
            </a:r>
            <a:r>
              <a:rPr lang="en-US" altLang="zh-TW" sz="1800" dirty="0">
                <a:solidFill>
                  <a:srgbClr val="002060"/>
                </a:solidFill>
                <a:cs typeface="Arial" panose="020B0604020202020204" pitchFamily="34" charset="0"/>
                <a:sym typeface="Helvetica Neue Medium"/>
              </a:rPr>
              <a:t>food safety, provenance, AUS-made, organic, minimal packaging.</a:t>
            </a:r>
          </a:p>
          <a:p>
            <a:pPr lvl="1">
              <a:lnSpc>
                <a:spcPct val="100000"/>
              </a:lnSpc>
              <a:spcBef>
                <a:spcPts val="0"/>
              </a:spcBef>
            </a:pPr>
            <a:r>
              <a:rPr lang="en-US" altLang="zh-TW" sz="1800" dirty="0">
                <a:solidFill>
                  <a:srgbClr val="002060"/>
                </a:solidFill>
                <a:cs typeface="Arial" panose="020B0604020202020204" pitchFamily="34" charset="0"/>
                <a:sym typeface="Helvetica Neue Medium"/>
              </a:rPr>
              <a:t>Labor shortage</a:t>
            </a:r>
          </a:p>
          <a:p>
            <a:pPr lvl="1">
              <a:lnSpc>
                <a:spcPct val="100000"/>
              </a:lnSpc>
              <a:spcBef>
                <a:spcPts val="0"/>
              </a:spcBef>
            </a:pPr>
            <a:r>
              <a:rPr lang="en-US" altLang="zh-TW" sz="1800" dirty="0">
                <a:solidFill>
                  <a:srgbClr val="002060"/>
                </a:solidFill>
                <a:cs typeface="Arial" panose="020B0604020202020204" pitchFamily="34" charset="0"/>
                <a:sym typeface="Helvetica Neue Medium"/>
              </a:rPr>
              <a:t>Shipping cost increased</a:t>
            </a:r>
            <a:endParaRPr lang="en-US" altLang="zh-TW" sz="1800" dirty="0">
              <a:solidFill>
                <a:srgbClr val="002060"/>
              </a:solidFill>
            </a:endParaRPr>
          </a:p>
          <a:p>
            <a:pPr>
              <a:lnSpc>
                <a:spcPct val="100000"/>
              </a:lnSpc>
              <a:spcBef>
                <a:spcPts val="0"/>
              </a:spcBef>
            </a:pPr>
            <a:r>
              <a:rPr lang="en-US" altLang="zh-TW" sz="2400" b="1" dirty="0">
                <a:solidFill>
                  <a:srgbClr val="002060"/>
                </a:solidFill>
              </a:rPr>
              <a:t>Solutions</a:t>
            </a:r>
          </a:p>
          <a:p>
            <a:pPr lvl="1">
              <a:lnSpc>
                <a:spcPct val="100000"/>
              </a:lnSpc>
              <a:spcBef>
                <a:spcPts val="0"/>
              </a:spcBef>
            </a:pPr>
            <a:r>
              <a:rPr lang="en-US" sz="2000" dirty="0">
                <a:solidFill>
                  <a:srgbClr val="002060"/>
                </a:solidFill>
                <a:sym typeface="Helvetica Neue Medium"/>
              </a:rPr>
              <a:t>International Freight Assistance Mechanism</a:t>
            </a:r>
            <a:endParaRPr lang="en-US" altLang="zh-TW" sz="2000" dirty="0">
              <a:solidFill>
                <a:srgbClr val="002060"/>
              </a:solidFill>
            </a:endParaRPr>
          </a:p>
          <a:p>
            <a:pPr lvl="1">
              <a:lnSpc>
                <a:spcPct val="100000"/>
              </a:lnSpc>
              <a:spcBef>
                <a:spcPts val="0"/>
              </a:spcBef>
            </a:pPr>
            <a:r>
              <a:rPr lang="en-US" altLang="zh-TW" sz="2000" dirty="0">
                <a:solidFill>
                  <a:srgbClr val="002060"/>
                </a:solidFill>
              </a:rPr>
              <a:t>PPP: AUS Food Pact</a:t>
            </a:r>
          </a:p>
          <a:p>
            <a:pPr lvl="1">
              <a:lnSpc>
                <a:spcPct val="100000"/>
              </a:lnSpc>
              <a:spcBef>
                <a:spcPts val="0"/>
              </a:spcBef>
            </a:pPr>
            <a:r>
              <a:rPr lang="en-US" altLang="zh-TW" sz="2000" dirty="0">
                <a:solidFill>
                  <a:srgbClr val="002060"/>
                </a:solidFill>
              </a:rPr>
              <a:t>Cold Chain:</a:t>
            </a:r>
          </a:p>
          <a:p>
            <a:pPr lvl="2">
              <a:lnSpc>
                <a:spcPct val="100000"/>
              </a:lnSpc>
              <a:spcBef>
                <a:spcPts val="0"/>
              </a:spcBef>
            </a:pPr>
            <a:r>
              <a:rPr lang="en-US" altLang="zh-TW" dirty="0">
                <a:solidFill>
                  <a:srgbClr val="002060"/>
                </a:solidFill>
              </a:rPr>
              <a:t>quality management</a:t>
            </a:r>
          </a:p>
          <a:p>
            <a:pPr lvl="2">
              <a:lnSpc>
                <a:spcPct val="100000"/>
              </a:lnSpc>
              <a:spcBef>
                <a:spcPts val="0"/>
              </a:spcBef>
            </a:pPr>
            <a:r>
              <a:rPr lang="en-US" altLang="zh-TW" dirty="0">
                <a:solidFill>
                  <a:srgbClr val="002060"/>
                </a:solidFill>
              </a:rPr>
              <a:t>training professionals</a:t>
            </a:r>
            <a:endParaRPr lang="zh-TW" altLang="en-US" sz="1600" dirty="0">
              <a:solidFill>
                <a:srgbClr val="002060"/>
              </a:solidFill>
            </a:endParaRPr>
          </a:p>
        </p:txBody>
      </p:sp>
    </p:spTree>
    <p:extLst>
      <p:ext uri="{BB962C8B-B14F-4D97-AF65-F5344CB8AC3E}">
        <p14:creationId xmlns:p14="http://schemas.microsoft.com/office/powerpoint/2010/main" val="34285014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563939" y="313543"/>
            <a:ext cx="10515600" cy="859826"/>
          </a:xfrm>
        </p:spPr>
        <p:txBody>
          <a:bodyPr/>
          <a:lstStyle/>
          <a:p>
            <a:r>
              <a:rPr lang="en-US" altLang="zh-TW" b="1" dirty="0">
                <a:latin typeface="+mn-lt"/>
              </a:rPr>
              <a:t>Summary of DAY 2 (1)</a:t>
            </a:r>
            <a:endParaRPr lang="zh-TW" altLang="en-US" b="1" dirty="0">
              <a:latin typeface="+mn-lt"/>
            </a:endParaRPr>
          </a:p>
        </p:txBody>
      </p:sp>
      <p:sp>
        <p:nvSpPr>
          <p:cNvPr id="7" name="文字方塊 6"/>
          <p:cNvSpPr txBox="1"/>
          <p:nvPr/>
        </p:nvSpPr>
        <p:spPr>
          <a:xfrm>
            <a:off x="347379" y="1094900"/>
            <a:ext cx="9335569" cy="1446550"/>
          </a:xfrm>
          <a:prstGeom prst="rect">
            <a:avLst/>
          </a:prstGeom>
          <a:noFill/>
        </p:spPr>
        <p:txBody>
          <a:bodyPr wrap="none" rtlCol="0">
            <a:spAutoFit/>
          </a:bodyPr>
          <a:lstStyle/>
          <a:p>
            <a:r>
              <a:rPr lang="en-US" altLang="zh-TW" sz="3200" b="1" dirty="0"/>
              <a:t>1. Thomas Reardon </a:t>
            </a:r>
          </a:p>
          <a:p>
            <a:pPr marL="914400" lvl="1" indent="-457200">
              <a:buFont typeface="Wingdings" panose="05000000000000000000" pitchFamily="2" charset="2"/>
              <a:buChar char="Ø"/>
            </a:pPr>
            <a:r>
              <a:rPr lang="en-US" altLang="zh-TW" sz="2800" b="1" dirty="0">
                <a:solidFill>
                  <a:schemeClr val="accent6">
                    <a:lumMod val="50000"/>
                  </a:schemeClr>
                </a:solidFill>
              </a:rPr>
              <a:t>Rapid transformation of food value chain</a:t>
            </a:r>
            <a:r>
              <a:rPr lang="en-US" altLang="zh-TW" sz="2800" b="1" dirty="0">
                <a:solidFill>
                  <a:schemeClr val="accent6">
                    <a:lumMod val="50000"/>
                  </a:schemeClr>
                </a:solidFill>
                <a:sym typeface="Wingdings" panose="05000000000000000000" pitchFamily="2" charset="2"/>
              </a:rPr>
              <a:t></a:t>
            </a:r>
            <a:r>
              <a:rPr lang="zh-TW" altLang="en-US" sz="2800" b="1" dirty="0">
                <a:solidFill>
                  <a:schemeClr val="accent6">
                    <a:lumMod val="50000"/>
                  </a:schemeClr>
                </a:solidFill>
                <a:sym typeface="Wingdings" panose="05000000000000000000" pitchFamily="2" charset="2"/>
              </a:rPr>
              <a:t> </a:t>
            </a:r>
            <a:r>
              <a:rPr lang="en-US" altLang="zh-TW" sz="2800" b="1" dirty="0">
                <a:solidFill>
                  <a:schemeClr val="accent6">
                    <a:lumMod val="50000"/>
                  </a:schemeClr>
                </a:solidFill>
                <a:sym typeface="Wingdings" panose="05000000000000000000" pitchFamily="2" charset="2"/>
              </a:rPr>
              <a:t>Tree Trunk</a:t>
            </a:r>
            <a:r>
              <a:rPr lang="en-US" altLang="zh-TW" sz="2800" b="1" dirty="0">
                <a:solidFill>
                  <a:schemeClr val="accent6">
                    <a:lumMod val="50000"/>
                  </a:schemeClr>
                </a:solidFill>
              </a:rPr>
              <a:t> </a:t>
            </a:r>
          </a:p>
          <a:p>
            <a:pPr marL="914400" lvl="1" indent="-457200">
              <a:buFont typeface="Wingdings" panose="05000000000000000000" pitchFamily="2" charset="2"/>
              <a:buChar char="Ø"/>
            </a:pPr>
            <a:r>
              <a:rPr lang="en-US" altLang="zh-TW" sz="2800" b="1" dirty="0">
                <a:solidFill>
                  <a:schemeClr val="accent6">
                    <a:lumMod val="50000"/>
                  </a:schemeClr>
                </a:solidFill>
              </a:rPr>
              <a:t>Rise of e-commerce</a:t>
            </a:r>
            <a:r>
              <a:rPr lang="en-US" altLang="zh-TW" sz="2800" b="1" dirty="0">
                <a:solidFill>
                  <a:schemeClr val="accent6">
                    <a:lumMod val="50000"/>
                  </a:schemeClr>
                </a:solidFill>
                <a:sym typeface="Wingdings" panose="05000000000000000000" pitchFamily="2" charset="2"/>
              </a:rPr>
              <a:t>  Tree Branch</a:t>
            </a:r>
            <a:endParaRPr lang="zh-TW" altLang="en-US" sz="2800" b="1" dirty="0">
              <a:solidFill>
                <a:schemeClr val="accent6">
                  <a:lumMod val="50000"/>
                </a:schemeClr>
              </a:solidFill>
            </a:endParaRPr>
          </a:p>
        </p:txBody>
      </p:sp>
      <p:graphicFrame>
        <p:nvGraphicFramePr>
          <p:cNvPr id="11" name="資料庫圖表 10"/>
          <p:cNvGraphicFramePr/>
          <p:nvPr>
            <p:extLst>
              <p:ext uri="{D42A27DB-BD31-4B8C-83A1-F6EECF244321}">
                <p14:modId xmlns:p14="http://schemas.microsoft.com/office/powerpoint/2010/main" val="2529556678"/>
              </p:ext>
            </p:extLst>
          </p:nvPr>
        </p:nvGraphicFramePr>
        <p:xfrm>
          <a:off x="-1237607" y="2847414"/>
          <a:ext cx="7352910" cy="38589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7" name="文字方塊 16"/>
          <p:cNvSpPr txBox="1"/>
          <p:nvPr/>
        </p:nvSpPr>
        <p:spPr>
          <a:xfrm>
            <a:off x="762612" y="3007979"/>
            <a:ext cx="1801327" cy="400110"/>
          </a:xfrm>
          <a:prstGeom prst="rect">
            <a:avLst/>
          </a:prstGeom>
          <a:noFill/>
        </p:spPr>
        <p:txBody>
          <a:bodyPr wrap="none" rtlCol="0">
            <a:spAutoFit/>
          </a:bodyPr>
          <a:lstStyle/>
          <a:p>
            <a:r>
              <a:rPr lang="en-US" altLang="zh-TW" sz="2000" b="1" dirty="0">
                <a:solidFill>
                  <a:srgbClr val="C00000"/>
                </a:solidFill>
              </a:rPr>
              <a:t>Demand Driver</a:t>
            </a:r>
            <a:endParaRPr lang="zh-TW" altLang="en-US" sz="2000" b="1" dirty="0">
              <a:solidFill>
                <a:srgbClr val="C00000"/>
              </a:solidFill>
            </a:endParaRPr>
          </a:p>
        </p:txBody>
      </p:sp>
      <p:sp>
        <p:nvSpPr>
          <p:cNvPr id="18" name="文字方塊 17"/>
          <p:cNvSpPr txBox="1"/>
          <p:nvPr/>
        </p:nvSpPr>
        <p:spPr>
          <a:xfrm>
            <a:off x="3045738" y="3033683"/>
            <a:ext cx="1618585" cy="400110"/>
          </a:xfrm>
          <a:prstGeom prst="rect">
            <a:avLst/>
          </a:prstGeom>
          <a:noFill/>
        </p:spPr>
        <p:txBody>
          <a:bodyPr wrap="none" rtlCol="0">
            <a:spAutoFit/>
          </a:bodyPr>
          <a:lstStyle/>
          <a:p>
            <a:r>
              <a:rPr lang="en-US" altLang="zh-TW" sz="2000" b="1" dirty="0">
                <a:solidFill>
                  <a:srgbClr val="C00000"/>
                </a:solidFill>
              </a:rPr>
              <a:t>Supply Driver</a:t>
            </a:r>
            <a:endParaRPr lang="zh-TW" altLang="en-US" sz="2000" b="1" dirty="0">
              <a:solidFill>
                <a:srgbClr val="C00000"/>
              </a:solidFill>
            </a:endParaRPr>
          </a:p>
        </p:txBody>
      </p:sp>
      <p:pic>
        <p:nvPicPr>
          <p:cNvPr id="4" name="圖片 3">
            <a:extLst>
              <a:ext uri="{FF2B5EF4-FFF2-40B4-BE49-F238E27FC236}">
                <a16:creationId xmlns:a16="http://schemas.microsoft.com/office/drawing/2014/main" id="{B49790CC-787C-4427-8DD8-86D5CFC59DBE}"/>
              </a:ext>
            </a:extLst>
          </p:cNvPr>
          <p:cNvPicPr>
            <a:picLocks noChangeAspect="1"/>
          </p:cNvPicPr>
          <p:nvPr/>
        </p:nvPicPr>
        <p:blipFill>
          <a:blip r:embed="rId7">
            <a:duotone>
              <a:schemeClr val="accent6">
                <a:shade val="45000"/>
                <a:satMod val="135000"/>
              </a:schemeClr>
              <a:prstClr val="white"/>
            </a:duotone>
            <a:extLst>
              <a:ext uri="{BEBA8EAE-BF5A-486C-A8C5-ECC9F3942E4B}">
                <a14:imgProps xmlns:a14="http://schemas.microsoft.com/office/drawing/2010/main">
                  <a14:imgLayer r:embed="rId8">
                    <a14:imgEffect>
                      <a14:artisticCrisscrossEtching/>
                    </a14:imgEffect>
                    <a14:imgEffect>
                      <a14:saturation sat="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6781811" y="2061655"/>
            <a:ext cx="5062810" cy="4201986"/>
          </a:xfrm>
          <a:prstGeom prst="ellipse">
            <a:avLst/>
          </a:prstGeom>
          <a:ln>
            <a:noFill/>
          </a:ln>
          <a:effectLst>
            <a:softEdge rad="112500"/>
          </a:effectLst>
        </p:spPr>
      </p:pic>
      <p:graphicFrame>
        <p:nvGraphicFramePr>
          <p:cNvPr id="10" name="資料庫圖表 9">
            <a:extLst>
              <a:ext uri="{FF2B5EF4-FFF2-40B4-BE49-F238E27FC236}">
                <a16:creationId xmlns:a16="http://schemas.microsoft.com/office/drawing/2014/main" id="{E543B004-F46A-4D3C-8776-E5E2AB220CF9}"/>
              </a:ext>
            </a:extLst>
          </p:cNvPr>
          <p:cNvGraphicFramePr/>
          <p:nvPr>
            <p:extLst>
              <p:ext uri="{D42A27DB-BD31-4B8C-83A1-F6EECF244321}">
                <p14:modId xmlns:p14="http://schemas.microsoft.com/office/powerpoint/2010/main" val="3291796031"/>
              </p:ext>
            </p:extLst>
          </p:nvPr>
        </p:nvGraphicFramePr>
        <p:xfrm>
          <a:off x="5748535" y="2150797"/>
          <a:ext cx="6443465" cy="4112843"/>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Tree>
    <p:extLst>
      <p:ext uri="{BB962C8B-B14F-4D97-AF65-F5344CB8AC3E}">
        <p14:creationId xmlns:p14="http://schemas.microsoft.com/office/powerpoint/2010/main" val="26686461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935697" y="-29271"/>
            <a:ext cx="10515600" cy="1325563"/>
          </a:xfrm>
        </p:spPr>
        <p:txBody>
          <a:bodyPr/>
          <a:lstStyle/>
          <a:p>
            <a:r>
              <a:rPr lang="en-US" altLang="zh-TW" b="1" dirty="0">
                <a:latin typeface="+mn-lt"/>
              </a:rPr>
              <a:t>Summary of DAY 2 (2)</a:t>
            </a:r>
            <a:endParaRPr lang="zh-TW" altLang="en-US" b="1" dirty="0">
              <a:latin typeface="+mn-lt"/>
            </a:endParaRPr>
          </a:p>
        </p:txBody>
      </p:sp>
      <p:sp>
        <p:nvSpPr>
          <p:cNvPr id="3" name="內容版面配置區 2"/>
          <p:cNvSpPr>
            <a:spLocks noGrp="1"/>
          </p:cNvSpPr>
          <p:nvPr>
            <p:ph idx="1"/>
          </p:nvPr>
        </p:nvSpPr>
        <p:spPr>
          <a:xfrm>
            <a:off x="339983" y="1512638"/>
            <a:ext cx="4827239" cy="5047633"/>
          </a:xfrm>
        </p:spPr>
        <p:txBody>
          <a:bodyPr>
            <a:normAutofit fontScale="92500" lnSpcReduction="10000"/>
          </a:bodyPr>
          <a:lstStyle/>
          <a:p>
            <a:pPr marL="0" indent="0">
              <a:buNone/>
            </a:pPr>
            <a:r>
              <a:rPr lang="en-US" altLang="zh-TW" sz="3500" b="1" dirty="0">
                <a:solidFill>
                  <a:srgbClr val="C00000"/>
                </a:solidFill>
              </a:rPr>
              <a:t>Best practices/info sharing</a:t>
            </a:r>
          </a:p>
          <a:p>
            <a:r>
              <a:rPr lang="en-US" altLang="zh-TW" sz="2600" b="1" dirty="0">
                <a:solidFill>
                  <a:srgbClr val="0033CC"/>
                </a:solidFill>
                <a:cs typeface="Arial" panose="020B0604020202020204" pitchFamily="34" charset="0"/>
              </a:rPr>
              <a:t>Chile</a:t>
            </a:r>
          </a:p>
          <a:p>
            <a:pPr lvl="1"/>
            <a:r>
              <a:rPr lang="en-US" altLang="zh-TW" sz="2200" dirty="0">
                <a:cs typeface="Arial" panose="020B0604020202020204" pitchFamily="34" charset="0"/>
              </a:rPr>
              <a:t>Commission on reduction of FLW</a:t>
            </a:r>
          </a:p>
          <a:p>
            <a:pPr lvl="1"/>
            <a:r>
              <a:rPr lang="en-US" altLang="zh-TW" sz="2200" dirty="0">
                <a:cs typeface="Arial" panose="020B0604020202020204" pitchFamily="34" charset="0"/>
              </a:rPr>
              <a:t>Strategy for organic waste</a:t>
            </a:r>
          </a:p>
          <a:p>
            <a:pPr lvl="1"/>
            <a:r>
              <a:rPr lang="en-US" altLang="zh-TW" sz="2200" dirty="0">
                <a:cs typeface="Arial" panose="020B0604020202020204" pitchFamily="34" charset="0"/>
              </a:rPr>
              <a:t>Proposed Bill for distribution of food</a:t>
            </a:r>
          </a:p>
          <a:p>
            <a:pPr lvl="1"/>
            <a:r>
              <a:rPr lang="en-US" altLang="zh-TW" sz="2200" dirty="0">
                <a:cs typeface="Arial" panose="020B0604020202020204" pitchFamily="34" charset="0"/>
              </a:rPr>
              <a:t>Micro food banks</a:t>
            </a:r>
          </a:p>
          <a:p>
            <a:r>
              <a:rPr lang="en-US" altLang="zh-TW" sz="2600" b="1" dirty="0">
                <a:solidFill>
                  <a:srgbClr val="0033CC"/>
                </a:solidFill>
                <a:cs typeface="Arial" panose="020B0604020202020204" pitchFamily="34" charset="0"/>
              </a:rPr>
              <a:t>Japan </a:t>
            </a:r>
          </a:p>
          <a:p>
            <a:pPr lvl="1"/>
            <a:r>
              <a:rPr lang="en-US" altLang="zh-TW" sz="2200" dirty="0">
                <a:cs typeface="Arial" panose="020B0604020202020204" pitchFamily="34" charset="0"/>
              </a:rPr>
              <a:t>NTT DOCOMO’s </a:t>
            </a:r>
            <a:r>
              <a:rPr lang="en-US" altLang="zh-TW" sz="2200" dirty="0" err="1">
                <a:cs typeface="Arial" panose="020B0604020202020204" pitchFamily="34" charset="0"/>
              </a:rPr>
              <a:t>EcoBuy</a:t>
            </a:r>
            <a:r>
              <a:rPr lang="en-US" altLang="zh-TW" sz="2200" dirty="0">
                <a:cs typeface="Arial" panose="020B0604020202020204" pitchFamily="34" charset="0"/>
              </a:rPr>
              <a:t> App &amp; ESG initiatives</a:t>
            </a:r>
          </a:p>
          <a:p>
            <a:r>
              <a:rPr lang="en-US" altLang="zh-TW" sz="2600" b="1" dirty="0">
                <a:solidFill>
                  <a:srgbClr val="0033CC"/>
                </a:solidFill>
                <a:cs typeface="Arial" panose="020B0604020202020204" pitchFamily="34" charset="0"/>
              </a:rPr>
              <a:t>Chinese Taipei</a:t>
            </a:r>
            <a:endParaRPr lang="en-US" altLang="zh-TW" sz="2200" dirty="0">
              <a:cs typeface="Arial" panose="020B0604020202020204" pitchFamily="34" charset="0"/>
            </a:endParaRPr>
          </a:p>
          <a:p>
            <a:pPr lvl="1"/>
            <a:r>
              <a:rPr lang="en-US" altLang="zh-TW" sz="2200" dirty="0">
                <a:cs typeface="Arial" panose="020B0604020202020204" pitchFamily="34" charset="0"/>
              </a:rPr>
              <a:t>E-commerce &amp; Delivery Intermediaries</a:t>
            </a:r>
          </a:p>
          <a:p>
            <a:pPr lvl="1"/>
            <a:r>
              <a:rPr lang="en-US" altLang="zh-TW" sz="2200" dirty="0">
                <a:cs typeface="Arial" panose="020B0604020202020204" pitchFamily="34" charset="0"/>
              </a:rPr>
              <a:t>Carrefour &amp; Food Banks</a:t>
            </a:r>
          </a:p>
          <a:p>
            <a:pPr lvl="1"/>
            <a:r>
              <a:rPr lang="en-US" altLang="zh-TW" sz="2200" dirty="0">
                <a:cs typeface="Arial" panose="020B0604020202020204" pitchFamily="34" charset="0"/>
              </a:rPr>
              <a:t>Smart agriculture, post-harvest tech</a:t>
            </a:r>
          </a:p>
          <a:p>
            <a:pPr lvl="1"/>
            <a:r>
              <a:rPr lang="en-US" altLang="zh-TW" sz="2200" dirty="0">
                <a:cs typeface="Arial" panose="020B0604020202020204" pitchFamily="34" charset="0"/>
              </a:rPr>
              <a:t>Food </a:t>
            </a:r>
            <a:r>
              <a:rPr lang="en-US" altLang="zh-TW" sz="2200" dirty="0" err="1">
                <a:cs typeface="Arial" panose="020B0604020202020204" pitchFamily="34" charset="0"/>
              </a:rPr>
              <a:t>Agri</a:t>
            </a:r>
            <a:r>
              <a:rPr lang="en-US" altLang="zh-TW" sz="2200" dirty="0">
                <a:cs typeface="Arial" panose="020B0604020202020204" pitchFamily="34" charset="0"/>
              </a:rPr>
              <a:t> Education Law</a:t>
            </a:r>
          </a:p>
        </p:txBody>
      </p:sp>
      <p:sp>
        <p:nvSpPr>
          <p:cNvPr id="4" name="文字方塊 3"/>
          <p:cNvSpPr txBox="1"/>
          <p:nvPr/>
        </p:nvSpPr>
        <p:spPr>
          <a:xfrm>
            <a:off x="7841411" y="2027208"/>
            <a:ext cx="184731" cy="369332"/>
          </a:xfrm>
          <a:prstGeom prst="rect">
            <a:avLst/>
          </a:prstGeom>
          <a:noFill/>
        </p:spPr>
        <p:txBody>
          <a:bodyPr wrap="none" rtlCol="0">
            <a:spAutoFit/>
          </a:bodyPr>
          <a:lstStyle/>
          <a:p>
            <a:endParaRPr lang="zh-TW" altLang="en-US" dirty="0"/>
          </a:p>
        </p:txBody>
      </p:sp>
      <p:sp>
        <p:nvSpPr>
          <p:cNvPr id="5" name="內容版面配置區 2"/>
          <p:cNvSpPr txBox="1">
            <a:spLocks/>
          </p:cNvSpPr>
          <p:nvPr/>
        </p:nvSpPr>
        <p:spPr>
          <a:xfrm>
            <a:off x="7651865" y="1455268"/>
            <a:ext cx="426409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zh-TW" b="1" dirty="0">
                <a:solidFill>
                  <a:srgbClr val="C00000"/>
                </a:solidFill>
                <a:latin typeface="Arial" panose="020B0604020202020204" pitchFamily="34" charset="0"/>
                <a:cs typeface="Arial" panose="020B0604020202020204" pitchFamily="34" charset="0"/>
              </a:rPr>
              <a:t>Issues to be addressed:</a:t>
            </a:r>
          </a:p>
          <a:p>
            <a:pPr lvl="1">
              <a:lnSpc>
                <a:spcPct val="100000"/>
              </a:lnSpc>
              <a:spcBef>
                <a:spcPts val="0"/>
              </a:spcBef>
            </a:pPr>
            <a:r>
              <a:rPr lang="en-US" altLang="zh-TW" sz="2000" b="1" dirty="0"/>
              <a:t>Increase capacity with efficiency</a:t>
            </a:r>
          </a:p>
          <a:p>
            <a:pPr lvl="1">
              <a:lnSpc>
                <a:spcPct val="100000"/>
              </a:lnSpc>
              <a:spcBef>
                <a:spcPts val="0"/>
              </a:spcBef>
            </a:pPr>
            <a:r>
              <a:rPr lang="en-US" altLang="zh-TW" sz="2000" b="1" dirty="0"/>
              <a:t>Flexible food safety </a:t>
            </a:r>
          </a:p>
          <a:p>
            <a:pPr lvl="1">
              <a:lnSpc>
                <a:spcPct val="100000"/>
              </a:lnSpc>
              <a:spcBef>
                <a:spcPts val="0"/>
              </a:spcBef>
            </a:pPr>
            <a:r>
              <a:rPr lang="en-US" altLang="zh-TW" sz="2000" b="1" dirty="0"/>
              <a:t>Connect with Food Banks</a:t>
            </a:r>
          </a:p>
          <a:p>
            <a:pPr lvl="1">
              <a:lnSpc>
                <a:spcPct val="100000"/>
              </a:lnSpc>
              <a:spcBef>
                <a:spcPts val="0"/>
              </a:spcBef>
            </a:pPr>
            <a:r>
              <a:rPr lang="en-US" altLang="zh-TW" sz="2000" b="1" dirty="0"/>
              <a:t>Promote responsible consumption</a:t>
            </a:r>
          </a:p>
          <a:p>
            <a:pPr lvl="1">
              <a:lnSpc>
                <a:spcPct val="100000"/>
              </a:lnSpc>
              <a:spcBef>
                <a:spcPts val="0"/>
              </a:spcBef>
            </a:pPr>
            <a:r>
              <a:rPr lang="en-US" altLang="zh-TW" sz="2000" b="1" dirty="0"/>
              <a:t>Youth involvement</a:t>
            </a:r>
          </a:p>
          <a:p>
            <a:pPr lvl="1">
              <a:lnSpc>
                <a:spcPct val="100000"/>
              </a:lnSpc>
              <a:spcBef>
                <a:spcPts val="0"/>
              </a:spcBef>
            </a:pPr>
            <a:r>
              <a:rPr lang="en-US" altLang="zh-TW" sz="2000" b="1" dirty="0"/>
              <a:t>Public-private partnership</a:t>
            </a:r>
          </a:p>
          <a:p>
            <a:pPr lvl="1">
              <a:lnSpc>
                <a:spcPct val="100000"/>
              </a:lnSpc>
              <a:spcBef>
                <a:spcPts val="0"/>
              </a:spcBef>
            </a:pPr>
            <a:r>
              <a:rPr lang="en-US" altLang="zh-TW" sz="2000" b="1" dirty="0"/>
              <a:t>Circular economy</a:t>
            </a:r>
          </a:p>
          <a:p>
            <a:pPr lvl="1">
              <a:lnSpc>
                <a:spcPct val="100000"/>
              </a:lnSpc>
              <a:spcBef>
                <a:spcPts val="0"/>
              </a:spcBef>
            </a:pPr>
            <a:r>
              <a:rPr lang="en-US" altLang="zh-TW" sz="2000" b="1" dirty="0"/>
              <a:t>Consumer awareness</a:t>
            </a:r>
          </a:p>
          <a:p>
            <a:pPr lvl="1">
              <a:lnSpc>
                <a:spcPct val="100000"/>
              </a:lnSpc>
              <a:spcBef>
                <a:spcPts val="0"/>
              </a:spcBef>
            </a:pPr>
            <a:r>
              <a:rPr lang="en-US" altLang="zh-TW" sz="2000" b="1" dirty="0"/>
              <a:t>Behavior change education</a:t>
            </a:r>
            <a:endParaRPr lang="zh-TW" altLang="en-US" sz="2000" b="1" dirty="0"/>
          </a:p>
        </p:txBody>
      </p:sp>
      <p:sp>
        <p:nvSpPr>
          <p:cNvPr id="6" name="內容版面配置區 2">
            <a:extLst>
              <a:ext uri="{FF2B5EF4-FFF2-40B4-BE49-F238E27FC236}">
                <a16:creationId xmlns:a16="http://schemas.microsoft.com/office/drawing/2014/main" id="{BFA404AC-8214-BF42-A5A0-B24643C63C3C}"/>
              </a:ext>
            </a:extLst>
          </p:cNvPr>
          <p:cNvSpPr txBox="1">
            <a:spLocks/>
          </p:cNvSpPr>
          <p:nvPr/>
        </p:nvSpPr>
        <p:spPr>
          <a:xfrm>
            <a:off x="4844742" y="2027208"/>
            <a:ext cx="2996669"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TW" sz="2400" b="1" dirty="0">
                <a:solidFill>
                  <a:srgbClr val="0033CC"/>
                </a:solidFill>
                <a:cs typeface="Arial" panose="020B0604020202020204" pitchFamily="34" charset="0"/>
              </a:rPr>
              <a:t>Thailand</a:t>
            </a:r>
          </a:p>
          <a:p>
            <a:pPr lvl="1"/>
            <a:r>
              <a:rPr lang="en-US" altLang="zh-TW" sz="2000" dirty="0">
                <a:cs typeface="Arial" panose="020B0604020202020204" pitchFamily="34" charset="0"/>
              </a:rPr>
              <a:t>Increase shelf life</a:t>
            </a:r>
          </a:p>
          <a:p>
            <a:pPr lvl="1"/>
            <a:r>
              <a:rPr lang="en-US" altLang="zh-TW" sz="2000" dirty="0">
                <a:cs typeface="Arial" panose="020B0604020202020204" pitchFamily="34" charset="0"/>
              </a:rPr>
              <a:t>Environment-friendly practices</a:t>
            </a:r>
          </a:p>
          <a:p>
            <a:pPr lvl="1"/>
            <a:r>
              <a:rPr lang="en-US" altLang="zh-TW" sz="2000" dirty="0">
                <a:cs typeface="Arial" panose="020B0604020202020204" pitchFamily="34" charset="0"/>
              </a:rPr>
              <a:t>Food sharing</a:t>
            </a:r>
          </a:p>
          <a:p>
            <a:r>
              <a:rPr lang="en-US" altLang="zh-TW" sz="2400" b="1" dirty="0">
                <a:solidFill>
                  <a:srgbClr val="0033CC"/>
                </a:solidFill>
                <a:cs typeface="Arial" panose="020B0604020202020204" pitchFamily="34" charset="0"/>
              </a:rPr>
              <a:t>Vietnam</a:t>
            </a:r>
          </a:p>
          <a:p>
            <a:pPr lvl="1"/>
            <a:r>
              <a:rPr lang="en-US" altLang="zh-TW" sz="2100" dirty="0"/>
              <a:t>Nestlé’s reusing organic waste to generate electricity</a:t>
            </a:r>
            <a:endParaRPr lang="zh-TW" altLang="en-US" sz="2100" b="1" dirty="0"/>
          </a:p>
        </p:txBody>
      </p:sp>
    </p:spTree>
    <p:extLst>
      <p:ext uri="{BB962C8B-B14F-4D97-AF65-F5344CB8AC3E}">
        <p14:creationId xmlns:p14="http://schemas.microsoft.com/office/powerpoint/2010/main" val="10987293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513311" y="-239344"/>
            <a:ext cx="10515600" cy="1296391"/>
          </a:xfrm>
        </p:spPr>
        <p:txBody>
          <a:bodyPr/>
          <a:lstStyle/>
          <a:p>
            <a:r>
              <a:rPr lang="en-US" altLang="zh-TW" b="1" dirty="0">
                <a:latin typeface="+mn-lt"/>
              </a:rPr>
              <a:t>Summary of DAY 2 (3)</a:t>
            </a:r>
            <a:endParaRPr lang="zh-TW" altLang="en-US" b="1" dirty="0">
              <a:latin typeface="+mn-lt"/>
            </a:endParaRPr>
          </a:p>
        </p:txBody>
      </p:sp>
      <p:sp>
        <p:nvSpPr>
          <p:cNvPr id="3" name="內容版面配置區 2"/>
          <p:cNvSpPr>
            <a:spLocks noGrp="1"/>
          </p:cNvSpPr>
          <p:nvPr>
            <p:ph idx="1"/>
          </p:nvPr>
        </p:nvSpPr>
        <p:spPr>
          <a:xfrm>
            <a:off x="276984" y="931086"/>
            <a:ext cx="10515600" cy="566838"/>
          </a:xfrm>
        </p:spPr>
        <p:txBody>
          <a:bodyPr>
            <a:normAutofit/>
          </a:bodyPr>
          <a:lstStyle/>
          <a:p>
            <a:pPr marL="0" indent="0">
              <a:buNone/>
            </a:pPr>
            <a:r>
              <a:rPr lang="en-US" altLang="zh-TW" sz="3200" b="1" dirty="0"/>
              <a:t>Kenneth </a:t>
            </a:r>
            <a:r>
              <a:rPr lang="en-US" altLang="zh-TW" sz="3200" b="1" dirty="0" err="1"/>
              <a:t>Dy</a:t>
            </a:r>
            <a:r>
              <a:rPr lang="en-US" altLang="zh-TW" sz="3200" b="1" dirty="0"/>
              <a:t>: APEC Survey Report</a:t>
            </a:r>
            <a:endParaRPr lang="zh-TW" altLang="en-US" sz="3200" b="1" dirty="0"/>
          </a:p>
        </p:txBody>
      </p:sp>
      <p:graphicFrame>
        <p:nvGraphicFramePr>
          <p:cNvPr id="15" name="Chart 5">
            <a:extLst>
              <a:ext uri="{FF2B5EF4-FFF2-40B4-BE49-F238E27FC236}">
                <a16:creationId xmlns:a16="http://schemas.microsoft.com/office/drawing/2014/main" id="{9533E375-DEDC-A140-BC2E-9FED5BE94E9D}"/>
              </a:ext>
            </a:extLst>
          </p:cNvPr>
          <p:cNvGraphicFramePr>
            <a:graphicFrameLocks noChangeAspect="1"/>
          </p:cNvGraphicFramePr>
          <p:nvPr>
            <p:extLst>
              <p:ext uri="{D42A27DB-BD31-4B8C-83A1-F6EECF244321}">
                <p14:modId xmlns:p14="http://schemas.microsoft.com/office/powerpoint/2010/main" val="1638549660"/>
              </p:ext>
            </p:extLst>
          </p:nvPr>
        </p:nvGraphicFramePr>
        <p:xfrm>
          <a:off x="276984" y="2997933"/>
          <a:ext cx="5189521" cy="294923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6" name="Chart 4">
            <a:extLst>
              <a:ext uri="{FF2B5EF4-FFF2-40B4-BE49-F238E27FC236}">
                <a16:creationId xmlns:a16="http://schemas.microsoft.com/office/drawing/2014/main" id="{818C4BE0-2053-D64D-9E71-E0E8501D6A6B}"/>
              </a:ext>
            </a:extLst>
          </p:cNvPr>
          <p:cNvGraphicFramePr>
            <a:graphicFrameLocks noChangeAspect="1"/>
          </p:cNvGraphicFramePr>
          <p:nvPr>
            <p:extLst>
              <p:ext uri="{D42A27DB-BD31-4B8C-83A1-F6EECF244321}">
                <p14:modId xmlns:p14="http://schemas.microsoft.com/office/powerpoint/2010/main" val="1566412556"/>
              </p:ext>
            </p:extLst>
          </p:nvPr>
        </p:nvGraphicFramePr>
        <p:xfrm>
          <a:off x="5534785" y="1862957"/>
          <a:ext cx="6657216" cy="2723977"/>
        </p:xfrm>
        <a:graphic>
          <a:graphicData uri="http://schemas.openxmlformats.org/drawingml/2006/chart">
            <c:chart xmlns:c="http://schemas.openxmlformats.org/drawingml/2006/chart" xmlns:r="http://schemas.openxmlformats.org/officeDocument/2006/relationships" r:id="rId3"/>
          </a:graphicData>
        </a:graphic>
      </p:graphicFrame>
      <p:sp>
        <p:nvSpPr>
          <p:cNvPr id="18" name="文字方塊 17"/>
          <p:cNvSpPr txBox="1"/>
          <p:nvPr/>
        </p:nvSpPr>
        <p:spPr>
          <a:xfrm>
            <a:off x="5534784" y="1389340"/>
            <a:ext cx="6657216" cy="52322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lang="en-US" altLang="zh-TW" sz="2800" b="1" dirty="0">
                <a:solidFill>
                  <a:schemeClr val="tx1"/>
                </a:solidFill>
              </a:rPr>
              <a:t>SOLUTIONS</a:t>
            </a:r>
            <a:endParaRPr lang="zh-TW" altLang="en-US" sz="2800" b="1" dirty="0">
              <a:solidFill>
                <a:schemeClr val="tx1"/>
              </a:solidFill>
            </a:endParaRPr>
          </a:p>
        </p:txBody>
      </p:sp>
      <p:sp>
        <p:nvSpPr>
          <p:cNvPr id="78" name="文字方塊 77"/>
          <p:cNvSpPr txBox="1"/>
          <p:nvPr/>
        </p:nvSpPr>
        <p:spPr>
          <a:xfrm>
            <a:off x="5534784" y="4562168"/>
            <a:ext cx="6657216" cy="138499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US" altLang="zh-TW" sz="2400" b="1" dirty="0">
                <a:solidFill>
                  <a:schemeClr val="tx1"/>
                </a:solidFill>
              </a:rPr>
              <a:t>More solutions available?   Yes, but …..</a:t>
            </a:r>
          </a:p>
          <a:p>
            <a:pPr lvl="1"/>
            <a:r>
              <a:rPr lang="en-US" altLang="zh-TW" sz="2000" b="1" dirty="0">
                <a:solidFill>
                  <a:schemeClr val="tx1"/>
                </a:solidFill>
              </a:rPr>
              <a:t>Need for </a:t>
            </a:r>
            <a:r>
              <a:rPr lang="en-US" altLang="zh-TW" sz="2000" b="1" dirty="0">
                <a:solidFill>
                  <a:srgbClr val="C00000"/>
                </a:solidFill>
              </a:rPr>
              <a:t>cross-ministerial collaboration </a:t>
            </a:r>
            <a:r>
              <a:rPr lang="en-US" altLang="zh-TW" sz="2000" b="1" dirty="0">
                <a:solidFill>
                  <a:schemeClr val="tx1"/>
                </a:solidFill>
              </a:rPr>
              <a:t>of agencies in charge of agriculture, industry, social welfare, and environment. </a:t>
            </a:r>
            <a:endParaRPr lang="zh-TW" altLang="en-US" sz="2000" b="1" dirty="0">
              <a:solidFill>
                <a:schemeClr val="tx1"/>
              </a:solidFill>
            </a:endParaRPr>
          </a:p>
        </p:txBody>
      </p:sp>
      <p:sp>
        <p:nvSpPr>
          <p:cNvPr id="10" name="內容版面配置區 2">
            <a:extLst>
              <a:ext uri="{FF2B5EF4-FFF2-40B4-BE49-F238E27FC236}">
                <a16:creationId xmlns:a16="http://schemas.microsoft.com/office/drawing/2014/main" id="{EC2195C8-DF5A-2F43-A571-6ED27313E3C6}"/>
              </a:ext>
            </a:extLst>
          </p:cNvPr>
          <p:cNvSpPr txBox="1">
            <a:spLocks/>
          </p:cNvSpPr>
          <p:nvPr/>
        </p:nvSpPr>
        <p:spPr>
          <a:xfrm>
            <a:off x="504122" y="1595349"/>
            <a:ext cx="4448878" cy="1151277"/>
          </a:xfrm>
          <a:prstGeom prst="rect">
            <a:avLst/>
          </a:prstGeom>
        </p:spPr>
        <p:txBody>
          <a:bodyPr vert="horz" lIns="91440" tIns="45720" rIns="91440" bIns="45720" numCol="2"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82563" lvl="1" indent="-171450"/>
            <a:r>
              <a:rPr lang="en-US" altLang="zh-TW" b="1" dirty="0">
                <a:solidFill>
                  <a:srgbClr val="C00000"/>
                </a:solidFill>
                <a:cs typeface="Arial" panose="020B0604020202020204" pitchFamily="34" charset="0"/>
              </a:rPr>
              <a:t>Policies</a:t>
            </a:r>
          </a:p>
          <a:p>
            <a:pPr marL="182563" lvl="1" indent="-171450"/>
            <a:r>
              <a:rPr lang="en-US" altLang="zh-TW" b="1" dirty="0">
                <a:solidFill>
                  <a:srgbClr val="C00000"/>
                </a:solidFill>
                <a:cs typeface="Arial" panose="020B0604020202020204" pitchFamily="34" charset="0"/>
              </a:rPr>
              <a:t>Challenges</a:t>
            </a:r>
          </a:p>
          <a:p>
            <a:pPr marL="182563" lvl="1" indent="-171450"/>
            <a:r>
              <a:rPr lang="en-US" altLang="zh-TW" b="1" dirty="0">
                <a:solidFill>
                  <a:srgbClr val="C00000"/>
                </a:solidFill>
                <a:cs typeface="Arial" panose="020B0604020202020204" pitchFamily="34" charset="0"/>
              </a:rPr>
              <a:t>Impacts</a:t>
            </a:r>
          </a:p>
          <a:p>
            <a:pPr marL="182563" lvl="1" indent="-171450"/>
            <a:r>
              <a:rPr lang="en-US" altLang="zh-TW" b="1" dirty="0">
                <a:solidFill>
                  <a:srgbClr val="C00000"/>
                </a:solidFill>
                <a:cs typeface="Arial" panose="020B0604020202020204" pitchFamily="34" charset="0"/>
              </a:rPr>
              <a:t>Expectations</a:t>
            </a:r>
          </a:p>
          <a:p>
            <a:pPr marL="182563" lvl="1" indent="-171450"/>
            <a:r>
              <a:rPr lang="en-US" altLang="zh-TW" b="1" dirty="0">
                <a:solidFill>
                  <a:srgbClr val="C00000"/>
                </a:solidFill>
                <a:cs typeface="Arial" panose="020B0604020202020204" pitchFamily="34" charset="0"/>
              </a:rPr>
              <a:t>Solutions</a:t>
            </a:r>
          </a:p>
        </p:txBody>
      </p:sp>
    </p:spTree>
    <p:extLst>
      <p:ext uri="{BB962C8B-B14F-4D97-AF65-F5344CB8AC3E}">
        <p14:creationId xmlns:p14="http://schemas.microsoft.com/office/powerpoint/2010/main" val="276186331"/>
      </p:ext>
    </p:extLst>
  </p:cSld>
  <p:clrMapOvr>
    <a:masterClrMapping/>
  </p:clrMapOvr>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854</TotalTime>
  <Words>1096</Words>
  <Application>Microsoft Macintosh PowerPoint</Application>
  <PresentationFormat>Widescreen</PresentationFormat>
  <Paragraphs>186</Paragraphs>
  <Slides>16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Calibri Light</vt:lpstr>
      <vt:lpstr>Times New Roman</vt:lpstr>
      <vt:lpstr>Wingdings</vt:lpstr>
      <vt:lpstr>Office 佈景主題</vt:lpstr>
      <vt:lpstr>Collated Recommendations</vt:lpstr>
      <vt:lpstr>Our Aims</vt:lpstr>
      <vt:lpstr>Our Vision</vt:lpstr>
      <vt:lpstr>Summary of DAY 1 (1)</vt:lpstr>
      <vt:lpstr>Summary of DAY 1 (2)</vt:lpstr>
      <vt:lpstr>Summary of DAY 1 (3)</vt:lpstr>
      <vt:lpstr>Summary of DAY 2 (1)</vt:lpstr>
      <vt:lpstr>Summary of DAY 2 (2)</vt:lpstr>
      <vt:lpstr>Summary of DAY 2 (3)</vt:lpstr>
      <vt:lpstr>Summary of DAY 3 (1)</vt:lpstr>
      <vt:lpstr>Summary of DAY 3 (2)</vt:lpstr>
      <vt:lpstr>Summary of DAY 3 (3)</vt:lpstr>
      <vt:lpstr>FLW in Roadmap 2030 (Draft)</vt:lpstr>
      <vt:lpstr>FLW in Roadmap 2030 (Draft)</vt:lpstr>
      <vt:lpstr>Final Remarks</vt:lpstr>
      <vt:lpstr>Thank you   Comments/Suggestions welcome  For more information, contact: Ching-Cheng Chang Institute of Economics, Academia Sinica. emily33662666@gmail.com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Claude Chang</dc:creator>
  <cp:lastModifiedBy>Ken Newton</cp:lastModifiedBy>
  <cp:revision>130</cp:revision>
  <dcterms:created xsi:type="dcterms:W3CDTF">2021-06-20T22:50:04Z</dcterms:created>
  <dcterms:modified xsi:type="dcterms:W3CDTF">2021-07-06T22:53:40Z</dcterms:modified>
</cp:coreProperties>
</file>